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738" r:id="rId5"/>
  </p:sldMasterIdLst>
  <p:notesMasterIdLst>
    <p:notesMasterId r:id="rId41"/>
  </p:notesMasterIdLst>
  <p:handoutMasterIdLst>
    <p:handoutMasterId r:id="rId42"/>
  </p:handoutMasterIdLst>
  <p:sldIdLst>
    <p:sldId id="2147475568" r:id="rId6"/>
    <p:sldId id="2147475578" r:id="rId7"/>
    <p:sldId id="2147475585" r:id="rId8"/>
    <p:sldId id="2147475586" r:id="rId9"/>
    <p:sldId id="2147475587" r:id="rId10"/>
    <p:sldId id="301" r:id="rId11"/>
    <p:sldId id="2147475593" r:id="rId12"/>
    <p:sldId id="2147475589" r:id="rId13"/>
    <p:sldId id="2147475591" r:id="rId14"/>
    <p:sldId id="2147475605" r:id="rId15"/>
    <p:sldId id="2147475594" r:id="rId16"/>
    <p:sldId id="2147475596" r:id="rId17"/>
    <p:sldId id="2147475595" r:id="rId18"/>
    <p:sldId id="2147475598" r:id="rId19"/>
    <p:sldId id="2147475597" r:id="rId20"/>
    <p:sldId id="2147475599" r:id="rId21"/>
    <p:sldId id="2147475600" r:id="rId22"/>
    <p:sldId id="2147475618" r:id="rId23"/>
    <p:sldId id="2147475620" r:id="rId24"/>
    <p:sldId id="2147475619" r:id="rId25"/>
    <p:sldId id="2147475621" r:id="rId26"/>
    <p:sldId id="2147475611" r:id="rId27"/>
    <p:sldId id="2147475612" r:id="rId28"/>
    <p:sldId id="2147475606" r:id="rId29"/>
    <p:sldId id="2147475607" r:id="rId30"/>
    <p:sldId id="2147475608" r:id="rId31"/>
    <p:sldId id="2147475609" r:id="rId32"/>
    <p:sldId id="2147475610" r:id="rId33"/>
    <p:sldId id="2147475616" r:id="rId34"/>
    <p:sldId id="2147475622" r:id="rId35"/>
    <p:sldId id="2147475615" r:id="rId36"/>
    <p:sldId id="2147475613" r:id="rId37"/>
    <p:sldId id="2147475617" r:id="rId38"/>
    <p:sldId id="2147475590" r:id="rId39"/>
    <p:sldId id="2147475559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5EF0A-DA49-815A-A4FD-2D9334A110E9}" name="Young, Brandon" initials="YB" userId="S::Brandon.Young@bchydro.com::6b17b1b6-cd8a-4c80-a446-eded5fb0f753" providerId="AD"/>
  <p188:author id="{32191757-FD3C-E333-3971-0E4737534934}" name="Lamash, Debra" initials="LD" userId="S::Debra.Lamash@bchydro.com::70f96d65-4173-4c4a-8f21-90f7193952eb" providerId="AD"/>
  <p188:author id="{AAC23A5F-6697-1F42-04D1-DEA12F50E172}" name="Hanlon, Kristin" initials="HK" userId="S::Kristin.Hanlon@bchydro.com::ff189ab5-46b7-4726-a5c0-fd33e6e512b6" providerId="AD"/>
  <p188:author id="{29695C66-4C01-DB2F-CB41-A89AE5D19FF2}" name="Montrichard, Kari" initials="MK" userId="S::Kari.Montrichard@bchydro.com::86444984-50f3-4448-be32-2b6771ecbf25" providerId="AD"/>
  <p188:author id="{95450B9E-1557-EEEE-5C38-188D023F306F}" name="Travers, Michael" initials="TM" userId="S::Michael.Travers@bchydro.com::1541c775-aba9-4460-98f7-d92cc2c9b153" providerId="AD"/>
  <p188:author id="{C4832FA5-BB9E-8356-7C13-D833AC24C48D}" name="Zadra, Janet" initials="ZJ" userId="S::janet.zadra@bchydro.com::6fe31159-bba0-465e-b527-abd9e5dc389d" providerId="AD"/>
  <p188:author id="{6DAB0CD0-53F5-EBFF-ACE9-F215661A13AD}" name="Spicer, Robin" initials="SR" userId="S::Robin.Spicer@bchydro.com::b3f073b1-d681-4d23-b03b-5c57ccc62d7b" providerId="AD"/>
  <p188:author id="{A061AEE7-3260-514A-C477-515F6340B514}" name="Bell, Warren" initials="BW" userId="S::Warren.Bell@bchydro.com::937daadb-5dfa-4178-866c-933f94a1bd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9ADBE8"/>
    <a:srgbClr val="004F6C"/>
    <a:srgbClr val="05A1C6"/>
    <a:srgbClr val="D3EFF5"/>
    <a:srgbClr val="E4E0DC"/>
    <a:srgbClr val="CBC4BC"/>
    <a:srgbClr val="FA4616"/>
    <a:srgbClr val="046A3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5" autoAdjust="0"/>
  </p:normalViewPr>
  <p:slideViewPr>
    <p:cSldViewPr snapToGrid="0" snapToObjects="1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ash, Debra" userId="70f96d65-4173-4c4a-8f21-90f7193952eb" providerId="ADAL" clId="{25682388-BAD9-4518-A488-C1B7832EE18F}"/>
    <pc:docChg chg="modSld">
      <pc:chgData name="Lamash, Debra" userId="70f96d65-4173-4c4a-8f21-90f7193952eb" providerId="ADAL" clId="{25682388-BAD9-4518-A488-C1B7832EE18F}" dt="2025-09-14T19:00:12.153" v="8" actId="20577"/>
      <pc:docMkLst>
        <pc:docMk/>
      </pc:docMkLst>
      <pc:sldChg chg="modSp mod">
        <pc:chgData name="Lamash, Debra" userId="70f96d65-4173-4c4a-8f21-90f7193952eb" providerId="ADAL" clId="{25682388-BAD9-4518-A488-C1B7832EE18F}" dt="2025-09-14T19:00:12.153" v="8" actId="20577"/>
        <pc:sldMkLst>
          <pc:docMk/>
          <pc:sldMk cId="2562423680" sldId="2147475568"/>
        </pc:sldMkLst>
        <pc:spChg chg="mod">
          <ac:chgData name="Lamash, Debra" userId="70f96d65-4173-4c4a-8f21-90f7193952eb" providerId="ADAL" clId="{25682388-BAD9-4518-A488-C1B7832EE18F}" dt="2025-09-14T19:00:12.153" v="8" actId="20577"/>
          <ac:spMkLst>
            <pc:docMk/>
            <pc:sldMk cId="2562423680" sldId="2147475568"/>
            <ac:spMk id="6" creationId="{9CC30D5B-A558-046B-0F12-8013E1D8B2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F810F-1723-B848-9808-0E63EE6520B5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BBFF-0899-274D-AF22-246015A93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99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02BE-61ED-FA4E-8357-32503D915E70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03C41-BD70-F74E-BAEA-3C02EEBD1E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5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2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8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7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83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9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56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47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1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0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91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40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kern="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D1B1E-0546-48DE-8080-93600393D67D}" type="slidenum">
              <a:rPr lang="en-CA" smtClean="0"/>
              <a:t>35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916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13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0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3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8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_lin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2FD9AF-7984-D9BD-1483-5F638896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1" r="241"/>
          <a:stretch/>
        </p:blipFill>
        <p:spPr>
          <a:xfrm>
            <a:off x="1016" y="15747"/>
            <a:ext cx="9142984" cy="522682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946E3A8-AE1B-11BB-9ECA-788829BB37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321" y="3383549"/>
            <a:ext cx="6420678" cy="11213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names goes here</a:t>
            </a: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19A93AFC-F4E5-EF16-25A4-53C418FCF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21" y="1887422"/>
            <a:ext cx="7783742" cy="1191287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two-line 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1709B-7FC5-807C-8C76-048FBA2476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" r="3"/>
          <a:stretch/>
        </p:blipFill>
        <p:spPr>
          <a:xfrm>
            <a:off x="-1" y="4613631"/>
            <a:ext cx="9143525" cy="59531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40EA6C-A43C-30C8-3AE9-B18E3EF2E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4631" y="379890"/>
            <a:ext cx="1693629" cy="517498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F1417F-857C-43A2-8B4B-3C631BAF2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2588" y="4855024"/>
            <a:ext cx="36456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fld id="{1D770102-6B80-3E45-840D-D3DDF5866615}" type="datetime4">
              <a:rPr lang="en-CA" b="1" smtClean="0">
                <a:latin typeface="Arial Black" panose="020B0604020202020204" pitchFamily="34" charset="0"/>
                <a:cs typeface="Arial Black" panose="020B0604020202020204" pitchFamily="34" charset="0"/>
              </a:rPr>
              <a:pPr/>
              <a:t>September 14, 2025</a:t>
            </a:fld>
            <a:endParaRPr lang="en-US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89892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Slide_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r="1180"/>
          <a:stretch/>
        </p:blipFill>
        <p:spPr bwMode="auto">
          <a:xfrm>
            <a:off x="0" y="2292482"/>
            <a:ext cx="9144000" cy="227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594688"/>
            <a:ext cx="6092371" cy="1102519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Sub section </a:t>
            </a:r>
            <a:br>
              <a:rPr lang="en-US" dirty="0"/>
            </a:br>
            <a:r>
              <a:rPr lang="en-US" dirty="0"/>
              <a:t>header goes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435" y="1956020"/>
            <a:ext cx="6088137" cy="2210869"/>
          </a:xfrm>
        </p:spPr>
        <p:txBody>
          <a:bodyPr/>
          <a:lstStyle>
            <a:lvl1pPr marL="0" indent="0">
              <a:lnSpc>
                <a:spcPct val="13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here. </a:t>
            </a:r>
            <a:r>
              <a:rPr lang="en-US" dirty="0" err="1"/>
              <a:t>Enitas</a:t>
            </a:r>
            <a:r>
              <a:rPr lang="en-US" dirty="0"/>
              <a:t> as sum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oluptat</a:t>
            </a:r>
            <a:r>
              <a:rPr lang="en-US" dirty="0"/>
              <a:t> </a:t>
            </a:r>
            <a:r>
              <a:rPr lang="en-US" dirty="0" err="1"/>
              <a:t>officitatiat</a:t>
            </a:r>
            <a:r>
              <a:rPr lang="en-US" dirty="0"/>
              <a:t> </a:t>
            </a:r>
            <a:r>
              <a:rPr lang="en-US" dirty="0" err="1"/>
              <a:t>hilicie</a:t>
            </a:r>
            <a:r>
              <a:rPr lang="en-US" dirty="0"/>
              <a:t> </a:t>
            </a:r>
            <a:r>
              <a:rPr lang="en-US" dirty="0" err="1"/>
              <a:t>ndantoire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seraeptaque</a:t>
            </a:r>
            <a:r>
              <a:rPr lang="en-US" dirty="0"/>
              <a:t> </a:t>
            </a:r>
            <a:r>
              <a:rPr lang="en-US" dirty="0" err="1"/>
              <a:t>corro</a:t>
            </a:r>
            <a:r>
              <a:rPr lang="en-US" dirty="0"/>
              <a:t> </a:t>
            </a:r>
            <a:r>
              <a:rPr lang="en-US" dirty="0" err="1"/>
              <a:t>dolorrum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 ad </a:t>
            </a:r>
            <a:r>
              <a:rPr lang="en-US" dirty="0" err="1"/>
              <a:t>utemperum</a:t>
            </a:r>
            <a:r>
              <a:rPr lang="en-US" dirty="0"/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A6AF00-16A9-8B96-C271-4001DE6FD1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1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Slide_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6"/>
          <a:stretch/>
        </p:blipFill>
        <p:spPr>
          <a:xfrm>
            <a:off x="0" y="576759"/>
            <a:ext cx="9144000" cy="397136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093DA-B16A-B3B0-4D4A-49716E3CC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0545AA-9B47-F415-4E28-C70AD36900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594688"/>
            <a:ext cx="6092371" cy="1102519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Sub section </a:t>
            </a:r>
            <a:br>
              <a:rPr lang="en-US" dirty="0"/>
            </a:br>
            <a:r>
              <a:rPr lang="en-US" dirty="0"/>
              <a:t>header goes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EB2FF-A373-57F8-7AB9-E064E42FD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435" y="1956020"/>
            <a:ext cx="6088137" cy="2210869"/>
          </a:xfrm>
        </p:spPr>
        <p:txBody>
          <a:bodyPr/>
          <a:lstStyle>
            <a:lvl1pPr marL="0" indent="0">
              <a:lnSpc>
                <a:spcPct val="13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here. </a:t>
            </a:r>
            <a:r>
              <a:rPr lang="en-US" dirty="0" err="1"/>
              <a:t>Enitas</a:t>
            </a:r>
            <a:r>
              <a:rPr lang="en-US" dirty="0"/>
              <a:t> as sum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oluptat</a:t>
            </a:r>
            <a:r>
              <a:rPr lang="en-US" dirty="0"/>
              <a:t> </a:t>
            </a:r>
            <a:r>
              <a:rPr lang="en-US" dirty="0" err="1"/>
              <a:t>officitatiat</a:t>
            </a:r>
            <a:r>
              <a:rPr lang="en-US" dirty="0"/>
              <a:t> </a:t>
            </a:r>
            <a:r>
              <a:rPr lang="en-US" dirty="0" err="1"/>
              <a:t>hilicie</a:t>
            </a:r>
            <a:r>
              <a:rPr lang="en-US" dirty="0"/>
              <a:t> </a:t>
            </a:r>
            <a:r>
              <a:rPr lang="en-US" dirty="0" err="1"/>
              <a:t>ndantoire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seraeptaque</a:t>
            </a:r>
            <a:r>
              <a:rPr lang="en-US" dirty="0"/>
              <a:t> </a:t>
            </a:r>
            <a:r>
              <a:rPr lang="en-US" dirty="0" err="1"/>
              <a:t>corro</a:t>
            </a:r>
            <a:r>
              <a:rPr lang="en-US" dirty="0"/>
              <a:t> </a:t>
            </a:r>
            <a:r>
              <a:rPr lang="en-US" dirty="0" err="1"/>
              <a:t>dolorrum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 ad </a:t>
            </a:r>
            <a:r>
              <a:rPr lang="en-US" dirty="0" err="1"/>
              <a:t>utemperum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Slide_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>
          <a:xfrm>
            <a:off x="0" y="582711"/>
            <a:ext cx="9144000" cy="40161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2406B-DEA3-0B5A-1B14-C80CAA754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832F4A-3085-5441-A1E6-5FD7BAA742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594688"/>
            <a:ext cx="6092371" cy="1102519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Sub section </a:t>
            </a:r>
            <a:br>
              <a:rPr lang="en-US" dirty="0"/>
            </a:br>
            <a:r>
              <a:rPr lang="en-US" dirty="0"/>
              <a:t>header goes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21F7C4-BEAB-55F8-2E11-7BC762925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435" y="1956020"/>
            <a:ext cx="6088137" cy="2210869"/>
          </a:xfrm>
        </p:spPr>
        <p:txBody>
          <a:bodyPr/>
          <a:lstStyle>
            <a:lvl1pPr marL="0" indent="0">
              <a:lnSpc>
                <a:spcPct val="13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here. </a:t>
            </a:r>
            <a:r>
              <a:rPr lang="en-US" dirty="0" err="1"/>
              <a:t>Enitas</a:t>
            </a:r>
            <a:r>
              <a:rPr lang="en-US" dirty="0"/>
              <a:t> as sum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oluptat</a:t>
            </a:r>
            <a:r>
              <a:rPr lang="en-US" dirty="0"/>
              <a:t> </a:t>
            </a:r>
            <a:r>
              <a:rPr lang="en-US" dirty="0" err="1"/>
              <a:t>officitatiat</a:t>
            </a:r>
            <a:r>
              <a:rPr lang="en-US" dirty="0"/>
              <a:t> </a:t>
            </a:r>
            <a:r>
              <a:rPr lang="en-US" dirty="0" err="1"/>
              <a:t>hilicie</a:t>
            </a:r>
            <a:r>
              <a:rPr lang="en-US" dirty="0"/>
              <a:t> </a:t>
            </a:r>
            <a:r>
              <a:rPr lang="en-US" dirty="0" err="1"/>
              <a:t>ndantoire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seraeptaque</a:t>
            </a:r>
            <a:r>
              <a:rPr lang="en-US" dirty="0"/>
              <a:t> </a:t>
            </a:r>
            <a:r>
              <a:rPr lang="en-US" dirty="0" err="1"/>
              <a:t>corro</a:t>
            </a:r>
            <a:r>
              <a:rPr lang="en-US" dirty="0"/>
              <a:t> </a:t>
            </a:r>
            <a:r>
              <a:rPr lang="en-US" dirty="0" err="1"/>
              <a:t>dolorrum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 ad </a:t>
            </a:r>
            <a:r>
              <a:rPr lang="en-US" dirty="0" err="1"/>
              <a:t>utemperum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Slide_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AA04F-2DAF-296C-21B3-57EF31E25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C532B5-62E0-C69F-76C4-27F0A21CD1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1" y="594688"/>
            <a:ext cx="6092371" cy="1102519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Sub section </a:t>
            </a:r>
            <a:br>
              <a:rPr lang="en-US" dirty="0"/>
            </a:br>
            <a:r>
              <a:rPr lang="en-US" dirty="0"/>
              <a:t>header goes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5D182F-26FC-B2FF-165C-7B45461AF1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435" y="1956020"/>
            <a:ext cx="6088137" cy="2210869"/>
          </a:xfrm>
        </p:spPr>
        <p:txBody>
          <a:bodyPr/>
          <a:lstStyle>
            <a:lvl1pPr marL="0" indent="0">
              <a:lnSpc>
                <a:spcPct val="13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here. </a:t>
            </a:r>
            <a:r>
              <a:rPr lang="en-US" dirty="0" err="1"/>
              <a:t>Enitas</a:t>
            </a:r>
            <a:r>
              <a:rPr lang="en-US" dirty="0"/>
              <a:t> as sum </a:t>
            </a:r>
            <a:r>
              <a:rPr lang="en-US" dirty="0" err="1"/>
              <a:t>ulpa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oluptat</a:t>
            </a:r>
            <a:r>
              <a:rPr lang="en-US" dirty="0"/>
              <a:t> </a:t>
            </a:r>
            <a:r>
              <a:rPr lang="en-US" dirty="0" err="1"/>
              <a:t>officitatiat</a:t>
            </a:r>
            <a:r>
              <a:rPr lang="en-US" dirty="0"/>
              <a:t> </a:t>
            </a:r>
            <a:r>
              <a:rPr lang="en-US" dirty="0" err="1"/>
              <a:t>hilicie</a:t>
            </a:r>
            <a:r>
              <a:rPr lang="en-US" dirty="0"/>
              <a:t> </a:t>
            </a:r>
            <a:r>
              <a:rPr lang="en-US" dirty="0" err="1"/>
              <a:t>ndantoire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seraeptaque</a:t>
            </a:r>
            <a:r>
              <a:rPr lang="en-US" dirty="0"/>
              <a:t> </a:t>
            </a:r>
            <a:r>
              <a:rPr lang="en-US" dirty="0" err="1"/>
              <a:t>corro</a:t>
            </a:r>
            <a:r>
              <a:rPr lang="en-US" dirty="0"/>
              <a:t> </a:t>
            </a:r>
            <a:r>
              <a:rPr lang="en-US" dirty="0" err="1"/>
              <a:t>dolorrum</a:t>
            </a:r>
            <a:r>
              <a:rPr lang="en-US" dirty="0"/>
              <a:t> </a:t>
            </a:r>
            <a:r>
              <a:rPr lang="en-US" dirty="0" err="1"/>
              <a:t>eni</a:t>
            </a:r>
            <a:r>
              <a:rPr lang="en-US" dirty="0"/>
              <a:t> ad </a:t>
            </a:r>
            <a:r>
              <a:rPr lang="en-US" dirty="0" err="1"/>
              <a:t>utemperum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white with b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EBA371-CDEC-A10A-BA0F-DCC70E5FD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8" r="118"/>
          <a:stretch/>
        </p:blipFill>
        <p:spPr>
          <a:xfrm>
            <a:off x="3843944" y="1841969"/>
            <a:ext cx="1456112" cy="14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white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B7FC1-9DDF-937A-95F5-89585ACD0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9770" y="1922576"/>
            <a:ext cx="2764459" cy="12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sea and bu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BE7EE-5F6D-2C7A-F966-A9C8D18D4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8" r="118"/>
          <a:stretch/>
        </p:blipFill>
        <p:spPr>
          <a:xfrm>
            <a:off x="3843944" y="1841969"/>
            <a:ext cx="1456112" cy="14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2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sea full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18CF745-DFDC-FD6C-8C12-12A8B4D85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7578" y="2252621"/>
            <a:ext cx="2088845" cy="6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bug and spr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8EE902-0603-70B3-C2E9-A8C5935E1AD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BA371-CDEC-A10A-BA0F-DCC70E5FD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8" r="118"/>
          <a:stretch/>
        </p:blipFill>
        <p:spPr>
          <a:xfrm>
            <a:off x="3843944" y="1841969"/>
            <a:ext cx="1456112" cy="14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full logo and spr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8EE902-0603-70B3-C2E9-A8C5935E1AD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F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F41DE16-66F7-F0FC-E6A1-FAA17B159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7578" y="2252621"/>
            <a:ext cx="2088845" cy="6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0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3_no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5946E3A8-AE1B-11BB-9ECA-788829BB37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321" y="3084130"/>
            <a:ext cx="6420678" cy="11213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5A1C6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names goes here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A5F438E-220A-C5DA-4AB1-60BB75A2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21" y="665671"/>
            <a:ext cx="7871658" cy="2418459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rgbClr val="004F6C"/>
                </a:solidFill>
              </a:defRPr>
            </a:lvl1pPr>
          </a:lstStyle>
          <a:p>
            <a:r>
              <a:rPr lang="en-US" dirty="0"/>
              <a:t>This is a</a:t>
            </a:r>
            <a:br>
              <a:rPr lang="en-US" dirty="0"/>
            </a:br>
            <a:r>
              <a:rPr lang="en-US" dirty="0"/>
              <a:t>really long</a:t>
            </a:r>
            <a:br>
              <a:rPr lang="en-US" dirty="0"/>
            </a:br>
            <a:r>
              <a:rPr lang="en-US" dirty="0"/>
              <a:t>four-line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242A07-5FF6-8700-96E9-28CE58714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631" y="379890"/>
            <a:ext cx="1693629" cy="517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774571-E134-F3C3-180E-6F174AABBE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" r="3"/>
          <a:stretch/>
        </p:blipFill>
        <p:spPr>
          <a:xfrm>
            <a:off x="-1" y="4589778"/>
            <a:ext cx="9143525" cy="595313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6E5806-6ED3-1D66-4CFE-E1372B59D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2588" y="4855024"/>
            <a:ext cx="36456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fld id="{1D770102-6B80-3E45-840D-D3DDF5866615}" type="datetime4">
              <a:rPr lang="en-CA" b="1" smtClean="0">
                <a:latin typeface="Arial Black" panose="020B0604020202020204" pitchFamily="34" charset="0"/>
                <a:cs typeface="Arial Black" panose="020B0604020202020204" pitchFamily="34" charset="0"/>
              </a:rPr>
              <a:pPr/>
              <a:t>September 14, 2025</a:t>
            </a:fld>
            <a:endParaRPr lang="en-US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90673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20" y="1882663"/>
            <a:ext cx="6075411" cy="2381576"/>
          </a:xfrm>
        </p:spPr>
        <p:txBody>
          <a:bodyPr/>
          <a:lstStyle>
            <a:lvl1pPr marL="0" indent="0">
              <a:buClr>
                <a:schemeClr val="bg2"/>
              </a:buClr>
              <a:buFont typeface="Courier New"/>
              <a:buNone/>
              <a:defRPr sz="135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557213" indent="-214313">
              <a:buClr>
                <a:schemeClr val="bg2"/>
              </a:buClr>
              <a:buFont typeface="Courier New"/>
              <a:buChar char="o"/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857250" indent="-171450">
              <a:buClr>
                <a:schemeClr val="bg2"/>
              </a:buClr>
              <a:buFont typeface="Courier New"/>
              <a:buChar char="o"/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1200150" indent="-171450">
              <a:buClr>
                <a:schemeClr val="bg2"/>
              </a:buClr>
              <a:buFont typeface="Courier New"/>
              <a:buChar char="o"/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1543050" indent="-171450">
              <a:buClr>
                <a:schemeClr val="bg2"/>
              </a:buClr>
              <a:buFont typeface="Courier New"/>
              <a:buChar char="o"/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9294" y="576530"/>
            <a:ext cx="5981593" cy="605462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100"/>
              </a:lnSpc>
              <a:defRPr sz="2100" b="1">
                <a:latin typeface="Arial Black"/>
                <a:cs typeface="Arial Black"/>
              </a:defRPr>
            </a:lvl1pPr>
          </a:lstStyle>
          <a:p>
            <a:r>
              <a:rPr lang="en-US" dirty="0"/>
              <a:t>Page header – copy only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020" y="1377963"/>
            <a:ext cx="6075411" cy="319721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Courier New"/>
              <a:buNone/>
              <a:defRPr sz="1650" baseline="0">
                <a:solidFill>
                  <a:srgbClr val="004C6C"/>
                </a:solidFill>
                <a:latin typeface="Arial Bold"/>
                <a:cs typeface="Arial Bold"/>
              </a:defRPr>
            </a:lvl1pPr>
            <a:lvl2pPr marL="557213" indent="-214313">
              <a:buClr>
                <a:schemeClr val="bg2"/>
              </a:buClr>
              <a:buFont typeface="Courier New"/>
              <a:buChar char="o"/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2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 </a:t>
            </a:r>
            <a:r>
              <a:rPr lang="en-US" dirty="0" err="1"/>
              <a:t>enitas</a:t>
            </a:r>
            <a:r>
              <a:rPr lang="en-US" dirty="0"/>
              <a:t> as.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3" y="4651830"/>
            <a:ext cx="359229" cy="273844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816431" y="4651830"/>
            <a:ext cx="2895600" cy="273844"/>
          </a:xfrm>
        </p:spPr>
        <p:txBody>
          <a:bodyPr/>
          <a:lstStyle/>
          <a:p>
            <a:endParaRPr lang="en-US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8966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2FD9AF-7984-D9BD-1483-5F638896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015" b="7015"/>
          <a:stretch/>
        </p:blipFill>
        <p:spPr>
          <a:xfrm>
            <a:off x="3" y="-41664"/>
            <a:ext cx="9143997" cy="5226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1709B-7FC5-807C-8C76-048FBA2476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" r="3"/>
          <a:stretch/>
        </p:blipFill>
        <p:spPr>
          <a:xfrm>
            <a:off x="-1" y="4613631"/>
            <a:ext cx="9143525" cy="59531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C6679F-3AA5-D14E-E30B-7FF1161B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2588" y="4855024"/>
            <a:ext cx="36456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fld id="{1D770102-6B80-3E45-840D-D3DDF5866615}" type="datetime4">
              <a:rPr lang="en-CA" b="1" smtClean="0">
                <a:latin typeface="Arial Black" panose="020B0604020202020204" pitchFamily="34" charset="0"/>
                <a:cs typeface="Arial Black" panose="020B0604020202020204" pitchFamily="34" charset="0"/>
              </a:rPr>
              <a:pPr/>
              <a:t>September 14, 2025</a:t>
            </a:fld>
            <a:endParaRPr lang="en-US" dirty="0">
              <a:latin typeface="Arial Bold"/>
              <a:cs typeface="Arial Bold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8AA8AF-F407-04CF-8EB6-D7684A0D5D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400" y="3163643"/>
            <a:ext cx="6083537" cy="11213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names goes here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F91331A-2B29-F3B7-8A66-B35FA1618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045" y="1757238"/>
            <a:ext cx="7533729" cy="1406405"/>
          </a:xfrm>
        </p:spPr>
        <p:txBody>
          <a:bodyPr anchor="t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5F4CEA0-6DFD-A291-22AC-5CE18A4183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128" y="500073"/>
            <a:ext cx="1693630" cy="5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853" y="273799"/>
            <a:ext cx="8048792" cy="605462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800" b="1">
                <a:latin typeface="Arial Black"/>
                <a:cs typeface="Arial Black"/>
              </a:defRPr>
            </a:lvl1pPr>
          </a:lstStyle>
          <a:p>
            <a:r>
              <a:rPr lang="en-US" dirty="0"/>
              <a:t>Page header – copy only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42852" y="956432"/>
            <a:ext cx="8048793" cy="48066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chemeClr val="bg2"/>
              </a:buClr>
              <a:buFont typeface="Courier New"/>
              <a:buNone/>
              <a:defRPr sz="2000" baseline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A1631D-30A4-6D6F-A06E-30CD62C8BA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853" y="1587835"/>
            <a:ext cx="7863598" cy="238125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</a:lstStyle>
          <a:p>
            <a:r>
              <a:rPr lang="en-US" dirty="0"/>
              <a:t>Your copy will go here. To view more slide options, select either the “New Slide” or “Layout” drop down menu.</a:t>
            </a:r>
          </a:p>
          <a:p>
            <a:pPr marL="1028700" lvl="1"/>
            <a:r>
              <a:rPr lang="en-US" dirty="0"/>
              <a:t>De </a:t>
            </a:r>
            <a:r>
              <a:rPr lang="en-US" dirty="0" err="1"/>
              <a:t>eos</a:t>
            </a:r>
            <a:r>
              <a:rPr lang="en-US" dirty="0"/>
              <a:t> rem et </a:t>
            </a:r>
            <a:r>
              <a:rPr lang="en-US" dirty="0" err="1"/>
              <a:t>est</a:t>
            </a:r>
            <a:r>
              <a:rPr lang="en-US" dirty="0"/>
              <a:t>, test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quatemp</a:t>
            </a:r>
            <a:r>
              <a:rPr lang="en-US" dirty="0"/>
              <a:t> </a:t>
            </a:r>
            <a:r>
              <a:rPr lang="en-US" dirty="0" err="1"/>
              <a:t>osaniti</a:t>
            </a:r>
            <a:r>
              <a:rPr lang="en-US" dirty="0"/>
              <a:t> </a:t>
            </a:r>
            <a:r>
              <a:rPr lang="en-US" dirty="0" err="1"/>
              <a:t>oribs</a:t>
            </a:r>
            <a:r>
              <a:rPr lang="en-US" dirty="0"/>
              <a:t> </a:t>
            </a:r>
            <a:r>
              <a:rPr lang="en-US" dirty="0" err="1"/>
              <a:t>aut</a:t>
            </a:r>
            <a:endParaRPr lang="en-US" dirty="0"/>
          </a:p>
          <a:p>
            <a:pPr marL="1028700" lvl="1"/>
            <a:r>
              <a:rPr lang="en-US" dirty="0" err="1"/>
              <a:t>Itatat</a:t>
            </a:r>
            <a:r>
              <a:rPr lang="en-US" dirty="0"/>
              <a:t> </a:t>
            </a:r>
            <a:r>
              <a:rPr lang="en-US" dirty="0" err="1"/>
              <a:t>quiscim</a:t>
            </a:r>
            <a:r>
              <a:rPr lang="en-US" dirty="0"/>
              <a:t> nit es re prat dis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et</a:t>
            </a:r>
            <a:r>
              <a:rPr lang="en-US" dirty="0"/>
              <a:t> </a:t>
            </a:r>
            <a:r>
              <a:rPr lang="en-US" dirty="0" err="1"/>
              <a:t>earunt</a:t>
            </a:r>
            <a:endParaRPr lang="en-US" dirty="0"/>
          </a:p>
          <a:p>
            <a:pPr marL="1028700" lvl="1"/>
            <a:r>
              <a:rPr lang="en-US" dirty="0"/>
              <a:t>De </a:t>
            </a:r>
            <a:r>
              <a:rPr lang="en-US" dirty="0" err="1"/>
              <a:t>eos</a:t>
            </a:r>
            <a:r>
              <a:rPr lang="en-US" dirty="0"/>
              <a:t> rem et </a:t>
            </a:r>
            <a:r>
              <a:rPr lang="en-US" dirty="0" err="1"/>
              <a:t>est</a:t>
            </a:r>
            <a:r>
              <a:rPr lang="en-US" dirty="0"/>
              <a:t>, test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quatemp</a:t>
            </a:r>
            <a:r>
              <a:rPr lang="en-US" dirty="0"/>
              <a:t> </a:t>
            </a:r>
            <a:r>
              <a:rPr lang="en-US" dirty="0" err="1"/>
              <a:t>osaniti</a:t>
            </a:r>
            <a:r>
              <a:rPr lang="en-US" dirty="0"/>
              <a:t> </a:t>
            </a:r>
            <a:r>
              <a:rPr lang="en-US" dirty="0" err="1"/>
              <a:t>oribs</a:t>
            </a:r>
            <a:r>
              <a:rPr lang="en-US" dirty="0"/>
              <a:t> </a:t>
            </a:r>
            <a:r>
              <a:rPr lang="en-US" dirty="0" err="1"/>
              <a:t>aut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E799F4-E731-ABC9-7383-3BB0A36317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r>
              <a:rPr lang="en-US" dirty="0"/>
              <a:t>  |  Section title </a:t>
            </a:r>
          </a:p>
        </p:txBody>
      </p:sp>
    </p:spTree>
    <p:extLst>
      <p:ext uri="{BB962C8B-B14F-4D97-AF65-F5344CB8AC3E}">
        <p14:creationId xmlns:p14="http://schemas.microsoft.com/office/powerpoint/2010/main" val="263432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46356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96DD11-2178-1C7A-5CE2-A7473BC404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853" y="273799"/>
            <a:ext cx="8048792" cy="605462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Page header – full page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5033D-7A68-34E5-A09E-6802482900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  Section title | </a:t>
            </a:r>
            <a:fld id="{D7009F8F-3F8A-E145-8634-B2E2ACE9C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1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1975AC9-38B8-E60E-5923-7063976FDE7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7200" y="1400682"/>
            <a:ext cx="3650337" cy="3115659"/>
          </a:xfrm>
        </p:spPr>
        <p:txBody>
          <a:bodyPr/>
          <a:lstStyle/>
          <a:p>
            <a:r>
              <a:rPr lang="en-US" dirty="0"/>
              <a:t>Insert photo or object here.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B723D-CB17-C9A1-9A0F-9CB1153918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8289" y="1400682"/>
            <a:ext cx="4008162" cy="3115659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</a:lstStyle>
          <a:p>
            <a:r>
              <a:rPr lang="en-US" dirty="0"/>
              <a:t>Your copy will go here. </a:t>
            </a:r>
            <a:r>
              <a:rPr lang="en-US" dirty="0" err="1"/>
              <a:t>Enitas</a:t>
            </a:r>
            <a:r>
              <a:rPr lang="en-US" dirty="0"/>
              <a:t> as sum </a:t>
            </a:r>
            <a:r>
              <a:rPr lang="en-US" dirty="0" err="1"/>
              <a:t>ulpa</a:t>
            </a:r>
            <a:r>
              <a:rPr lang="en-US" dirty="0"/>
              <a:t> es </a:t>
            </a:r>
            <a:r>
              <a:rPr lang="en-US" dirty="0" err="1"/>
              <a:t>dolorem</a:t>
            </a:r>
            <a:r>
              <a:rPr lang="en-US" dirty="0"/>
              <a:t> </a:t>
            </a:r>
            <a:r>
              <a:rPr lang="en-US" dirty="0" err="1"/>
              <a:t>oluptat</a:t>
            </a:r>
            <a:r>
              <a:rPr lang="en-US" dirty="0"/>
              <a:t> </a:t>
            </a:r>
            <a:r>
              <a:rPr lang="en-US" dirty="0" err="1"/>
              <a:t>officitatiat</a:t>
            </a:r>
            <a:r>
              <a:rPr lang="en-US" dirty="0"/>
              <a:t> </a:t>
            </a:r>
            <a:r>
              <a:rPr lang="en-US" dirty="0" err="1"/>
              <a:t>hilicie</a:t>
            </a:r>
            <a:r>
              <a:rPr lang="en-US" dirty="0"/>
              <a:t> </a:t>
            </a:r>
            <a:r>
              <a:rPr lang="en-US" dirty="0" err="1"/>
              <a:t>ndantoire</a:t>
            </a:r>
            <a:r>
              <a:rPr lang="en-US" dirty="0"/>
              <a:t> pos </a:t>
            </a:r>
            <a:r>
              <a:rPr lang="en-US" dirty="0" err="1"/>
              <a:t>seraeptaque</a:t>
            </a:r>
            <a:r>
              <a:rPr lang="en-US" dirty="0"/>
              <a:t>.</a:t>
            </a:r>
          </a:p>
          <a:p>
            <a:pPr marL="1028700" lvl="1"/>
            <a:r>
              <a:rPr lang="en-US" dirty="0"/>
              <a:t>De </a:t>
            </a:r>
            <a:r>
              <a:rPr lang="en-US" dirty="0" err="1"/>
              <a:t>eos</a:t>
            </a:r>
            <a:r>
              <a:rPr lang="en-US" dirty="0"/>
              <a:t> rem et </a:t>
            </a:r>
            <a:r>
              <a:rPr lang="en-US" dirty="0" err="1"/>
              <a:t>est</a:t>
            </a:r>
            <a:r>
              <a:rPr lang="en-US" dirty="0"/>
              <a:t>, test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quatemp</a:t>
            </a:r>
            <a:r>
              <a:rPr lang="en-US" dirty="0"/>
              <a:t> </a:t>
            </a:r>
            <a:r>
              <a:rPr lang="en-US" dirty="0" err="1"/>
              <a:t>osaniti</a:t>
            </a:r>
            <a:r>
              <a:rPr lang="en-US" dirty="0"/>
              <a:t> </a:t>
            </a:r>
            <a:r>
              <a:rPr lang="en-US" dirty="0" err="1"/>
              <a:t>oribs</a:t>
            </a:r>
            <a:r>
              <a:rPr lang="en-US" dirty="0"/>
              <a:t> </a:t>
            </a:r>
            <a:r>
              <a:rPr lang="en-US" dirty="0" err="1"/>
              <a:t>aut</a:t>
            </a:r>
            <a:endParaRPr lang="en-US" dirty="0"/>
          </a:p>
          <a:p>
            <a:pPr marL="1028700" lvl="1"/>
            <a:r>
              <a:rPr lang="en-US" dirty="0" err="1"/>
              <a:t>Itatat</a:t>
            </a:r>
            <a:r>
              <a:rPr lang="en-US" dirty="0"/>
              <a:t> </a:t>
            </a:r>
            <a:r>
              <a:rPr lang="en-US" dirty="0" err="1"/>
              <a:t>quiscim</a:t>
            </a:r>
            <a:r>
              <a:rPr lang="en-US" dirty="0"/>
              <a:t> nit es re prat dis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et</a:t>
            </a:r>
            <a:r>
              <a:rPr lang="en-US" dirty="0"/>
              <a:t> </a:t>
            </a:r>
            <a:r>
              <a:rPr lang="en-US" dirty="0" err="1"/>
              <a:t>earunt</a:t>
            </a:r>
            <a:endParaRPr lang="en-US" dirty="0"/>
          </a:p>
          <a:p>
            <a:pPr marL="1028700" lvl="1"/>
            <a:r>
              <a:rPr lang="en-US" dirty="0"/>
              <a:t>De </a:t>
            </a:r>
            <a:r>
              <a:rPr lang="en-US" dirty="0" err="1"/>
              <a:t>eos</a:t>
            </a:r>
            <a:r>
              <a:rPr lang="en-US" dirty="0"/>
              <a:t> rem et </a:t>
            </a:r>
            <a:r>
              <a:rPr lang="en-US" dirty="0" err="1"/>
              <a:t>est</a:t>
            </a:r>
            <a:r>
              <a:rPr lang="en-US" dirty="0"/>
              <a:t>, test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quatemp</a:t>
            </a:r>
            <a:r>
              <a:rPr lang="en-US" dirty="0"/>
              <a:t> </a:t>
            </a:r>
            <a:r>
              <a:rPr lang="en-US" dirty="0" err="1"/>
              <a:t>osaniti</a:t>
            </a:r>
            <a:r>
              <a:rPr lang="en-US" dirty="0"/>
              <a:t> </a:t>
            </a:r>
            <a:r>
              <a:rPr lang="en-US" dirty="0" err="1"/>
              <a:t>oribs</a:t>
            </a:r>
            <a:r>
              <a:rPr lang="en-US" dirty="0"/>
              <a:t> </a:t>
            </a:r>
            <a:r>
              <a:rPr lang="en-US" dirty="0" err="1"/>
              <a:t>aut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A8E8D7-0D18-C137-510E-E84210D20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4825"/>
            <a:ext cx="7934445" cy="963410"/>
          </a:xfrm>
        </p:spPr>
        <p:txBody>
          <a:bodyPr/>
          <a:lstStyle/>
          <a:p>
            <a:r>
              <a:rPr lang="en-US" dirty="0"/>
              <a:t>Page header – copy &amp;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C279-E807-E5DE-B522-3890BF58FF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r>
              <a:rPr lang="en-US" dirty="0"/>
              <a:t>  |  Section title </a:t>
            </a:r>
          </a:p>
        </p:txBody>
      </p:sp>
    </p:spTree>
    <p:extLst>
      <p:ext uri="{BB962C8B-B14F-4D97-AF65-F5344CB8AC3E}">
        <p14:creationId xmlns:p14="http://schemas.microsoft.com/office/powerpoint/2010/main" val="161969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D7DC97C0-FA7E-B5FA-6086-8453E94A06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019" y="353141"/>
            <a:ext cx="6610250" cy="6054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Page Header – table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9BD6B2-A417-6590-5696-B7D5F087D48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6019" y="956432"/>
            <a:ext cx="7935626" cy="48066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chemeClr val="bg2"/>
              </a:buClr>
              <a:buFont typeface="Courier New"/>
              <a:buNone/>
              <a:defRPr sz="2000" baseline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BAF5699-9D07-1E73-0E74-C35209F9054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1653871"/>
            <a:ext cx="7934445" cy="2678286"/>
          </a:xfrm>
        </p:spPr>
        <p:txBody>
          <a:bodyPr/>
          <a:lstStyle/>
          <a:p>
            <a:r>
              <a:rPr lang="en-US" dirty="0"/>
              <a:t>Insert table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57120A-101E-9EAC-F633-49B56E3BCC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r>
              <a:rPr lang="en-US" dirty="0"/>
              <a:t>  |  Section title </a:t>
            </a:r>
          </a:p>
        </p:txBody>
      </p:sp>
    </p:spTree>
    <p:extLst>
      <p:ext uri="{BB962C8B-B14F-4D97-AF65-F5344CB8AC3E}">
        <p14:creationId xmlns:p14="http://schemas.microsoft.com/office/powerpoint/2010/main" val="31788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6003-1378-5C1A-F140-EB0DC32777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259" y="273799"/>
            <a:ext cx="7944386" cy="605462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Page header – charts &amp; graphs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F190A0E2-5612-6D2B-0C4C-D7B6CEB9775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47260" y="1694089"/>
            <a:ext cx="8092096" cy="2660196"/>
          </a:xfrm>
        </p:spPr>
        <p:txBody>
          <a:bodyPr/>
          <a:lstStyle/>
          <a:p>
            <a:r>
              <a:rPr lang="en-US" dirty="0"/>
              <a:t>Insert chart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C409B7-99A2-DA27-83F2-54E3B467752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7259" y="956432"/>
            <a:ext cx="7944385" cy="48066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chemeClr val="bg2"/>
              </a:buClr>
              <a:buFont typeface="Courier New"/>
              <a:buNone/>
              <a:defRPr sz="2000" baseline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Optional short description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A1346-4E08-F9F9-83CE-FD0D7B0476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‹#›</a:t>
            </a:fld>
            <a:r>
              <a:rPr lang="en-US" dirty="0"/>
              <a:t>  |  Section title </a:t>
            </a:r>
          </a:p>
        </p:txBody>
      </p:sp>
    </p:spTree>
    <p:extLst>
      <p:ext uri="{BB962C8B-B14F-4D97-AF65-F5344CB8AC3E}">
        <p14:creationId xmlns:p14="http://schemas.microsoft.com/office/powerpoint/2010/main" val="113386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lank-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ECDF-66BF-DDCC-5878-8B6B5E9E46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853" y="273799"/>
            <a:ext cx="8048792" cy="605462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Page header – no footer</a:t>
            </a:r>
          </a:p>
        </p:txBody>
      </p:sp>
    </p:spTree>
    <p:extLst>
      <p:ext uri="{BB962C8B-B14F-4D97-AF65-F5344CB8AC3E}">
        <p14:creationId xmlns:p14="http://schemas.microsoft.com/office/powerpoint/2010/main" val="128495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260" y="323716"/>
            <a:ext cx="7783742" cy="963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260" y="1506925"/>
            <a:ext cx="8249479" cy="2425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245A2D10-D33F-8D17-022C-73A7B1826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260" y="4731027"/>
            <a:ext cx="4124740" cy="251254"/>
          </a:xfrm>
          <a:prstGeom prst="rect">
            <a:avLst/>
          </a:prstGeom>
        </p:spPr>
        <p:txBody>
          <a:bodyPr anchor="ctr"/>
          <a:lstStyle>
            <a:lvl1pPr algn="l">
              <a:defRPr sz="900" b="1">
                <a:solidFill>
                  <a:srgbClr val="004F6C"/>
                </a:solidFill>
              </a:defRPr>
            </a:lvl1pPr>
          </a:lstStyle>
          <a:p>
            <a:fld id="{D7009F8F-3F8A-E145-8634-B2E2ACE9C90D}" type="slidenum">
              <a:rPr lang="en-US" smtClean="0"/>
              <a:pPr/>
              <a:t>‹#›</a:t>
            </a:fld>
            <a:r>
              <a:rPr lang="en-US" dirty="0"/>
              <a:t>  |  Section title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67E1E-9181-C5CC-D413-38E9C9DF6EF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34992" y="4731026"/>
            <a:ext cx="251254" cy="2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42" r:id="rId3"/>
    <p:sldLayoutId id="2147483747" r:id="rId4"/>
    <p:sldLayoutId id="2147483749" r:id="rId5"/>
    <p:sldLayoutId id="2147483781" r:id="rId6"/>
    <p:sldLayoutId id="2147483782" r:id="rId7"/>
    <p:sldLayoutId id="2147483772" r:id="rId8"/>
    <p:sldLayoutId id="2147483745" r:id="rId9"/>
    <p:sldLayoutId id="2147483676" r:id="rId10"/>
    <p:sldLayoutId id="2147483693" r:id="rId11"/>
    <p:sldLayoutId id="2147483694" r:id="rId12"/>
    <p:sldLayoutId id="2147483692" r:id="rId13"/>
    <p:sldLayoutId id="2147483774" r:id="rId14"/>
    <p:sldLayoutId id="2147483778" r:id="rId15"/>
    <p:sldLayoutId id="2147483773" r:id="rId16"/>
    <p:sldLayoutId id="2147483779" r:id="rId17"/>
    <p:sldLayoutId id="2147483777" r:id="rId18"/>
    <p:sldLayoutId id="2147483780" r:id="rId19"/>
    <p:sldLayoutId id="2147483783" r:id="rId20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C6C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457200" rtl="0" eaLnBrk="1" latinLnBrk="0" hangingPunct="1">
        <a:lnSpc>
          <a:spcPct val="130000"/>
        </a:lnSpc>
        <a:spcBef>
          <a:spcPct val="20000"/>
        </a:spcBef>
        <a:buClr>
          <a:schemeClr val="bg2"/>
        </a:buClr>
        <a:buFont typeface="Courier New"/>
        <a:buNone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Clr>
          <a:schemeClr val="bg2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Clr>
          <a:schemeClr val="bg2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Clr>
          <a:schemeClr val="bg2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30000"/>
        </a:lnSpc>
        <a:spcBef>
          <a:spcPct val="20000"/>
        </a:spcBef>
        <a:buClr>
          <a:schemeClr val="bg2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hydro.com/ncelectrificati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www.bchydro.com/ncelectrification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mailto:projects@bchydro.co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CC30D5B-A558-046B-0F12-8013E1D8B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5" y="3163643"/>
            <a:ext cx="6474766" cy="1121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Virtual Open House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June 23 and 24, 2025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629F8D-2AC2-1C6F-48E0-03AD0D8B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570537"/>
            <a:ext cx="5038394" cy="1904679"/>
          </a:xfrm>
        </p:spPr>
        <p:txBody>
          <a:bodyPr/>
          <a:lstStyle/>
          <a:p>
            <a:r>
              <a:rPr lang="en-US" sz="3200" dirty="0"/>
              <a:t>North Coast Transmission Line</a:t>
            </a:r>
          </a:p>
        </p:txBody>
      </p:sp>
    </p:spTree>
    <p:extLst>
      <p:ext uri="{BB962C8B-B14F-4D97-AF65-F5344CB8AC3E}">
        <p14:creationId xmlns:p14="http://schemas.microsoft.com/office/powerpoint/2010/main" val="256242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3CC23-4C21-7CB6-86BF-889252DE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66" y="0"/>
            <a:ext cx="78442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3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077178-6865-E5CB-7A3A-88D6338C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8" y="0"/>
            <a:ext cx="7652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9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35092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Phase 1 Route Options: Nodes 1 to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A9B41-2A56-7EEA-7037-E06BA3ABA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9" y="893762"/>
            <a:ext cx="3267075" cy="402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9126F-0251-1BED-0690-8EEECD8DF1A2}"/>
              </a:ext>
            </a:extLst>
          </p:cNvPr>
          <p:cNvSpPr txBox="1"/>
          <p:nvPr/>
        </p:nvSpPr>
        <p:spPr>
          <a:xfrm>
            <a:off x="555414" y="1733550"/>
            <a:ext cx="430212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Option 1 has been removed from further study.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 continue to study Options 2, 3 and 4.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We’ll focus on refining our understanding of potential engineering challenges, impacts to endangered species, forestry and 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property.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We will identify a leading route in this area later in the summer</a:t>
            </a:r>
          </a:p>
        </p:txBody>
      </p:sp>
    </p:spTree>
    <p:extLst>
      <p:ext uri="{BB962C8B-B14F-4D97-AF65-F5344CB8AC3E}">
        <p14:creationId xmlns:p14="http://schemas.microsoft.com/office/powerpoint/2010/main" val="70444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F84F11-45AE-E878-B1B9-8D4077A0F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5" y="0"/>
            <a:ext cx="78136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1CFB99-7E25-B909-2AA0-22D5BC63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74" y="0"/>
            <a:ext cx="76818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1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Phase 2: Routing Telkwa to Skeena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4" y="791174"/>
            <a:ext cx="804672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Node 1 to 2b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Discussions ongoing with First Nations regarding the leading route for this segment.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Node 2b to Node 3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Route goes through Telkwa Pass and will generally follow the existing route.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Route is being studied further with a focus on terrain, proximity to existing pipelines, and access.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Node 3 to 4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The leading route will generally follow the existing route.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Terrain, access and proximity to existing pipelines are main considerations.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BC Hydro and First Nations worked together extensively to review route options for this area.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Node 4 to Skeena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The leading route will be on the north side of the existing transmission line.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8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823A02-2343-DA74-40B1-9B32A566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86" y="0"/>
            <a:ext cx="7736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26AFD-F752-79E6-799E-8F91061B6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25" y="0"/>
            <a:ext cx="77575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1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3" y="1027785"/>
            <a:ext cx="7583803" cy="2852574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Environmental studies started spring of 2024 and are continuing through 2025. 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Study areas vary by study and by where clearing and/or ground disturbance will occur.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Schedule: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dirty="0">
              <a:latin typeface="+mn-lt"/>
              <a:cs typeface="+mn-cs"/>
            </a:endParaRP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dirty="0">
              <a:latin typeface="+mn-lt"/>
              <a:cs typeface="+mn-cs"/>
            </a:endParaRP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dirty="0">
              <a:latin typeface="+mn-lt"/>
              <a:cs typeface="+mn-cs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dirty="0">
              <a:latin typeface="+mn-lt"/>
              <a:cs typeface="+mn-cs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Findings will inform environmental review and archaeological assessments to help develop:</a:t>
            </a:r>
          </a:p>
          <a:p>
            <a:pPr marL="585787" lvl="2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  <a:cs typeface="+mn-cs"/>
              </a:rPr>
              <a:t>strategies to manage potential project effects</a:t>
            </a:r>
          </a:p>
          <a:p>
            <a:pPr marL="585787" lvl="2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>
                <a:latin typeface="+mn-lt"/>
                <a:cs typeface="+mn-cs"/>
              </a:rPr>
              <a:t>mitigation and monitoring programs</a:t>
            </a:r>
          </a:p>
          <a:p>
            <a:pPr marL="585787" lvl="2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>
                <a:latin typeface="+mn-lt"/>
                <a:cs typeface="+mn-cs"/>
              </a:rPr>
              <a:t>documents such as Construction Environmental Management Plan, permit </a:t>
            </a:r>
            <a:r>
              <a:rPr lang="en-US" dirty="0">
                <a:latin typeface="+mn-lt"/>
                <a:cs typeface="+mn-cs"/>
              </a:rPr>
              <a:t>applications 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Yinka Dene and First Nations Traditional Use and socio-economic studies are underway and will inform their assessment of project impacts on their interests.</a:t>
            </a:r>
          </a:p>
          <a:p>
            <a:pPr algn="l"/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8982" y="281544"/>
            <a:ext cx="8506036" cy="506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50" dirty="0"/>
              <a:t>Phase 1: Environmental, Social &amp; First Nations Led Studies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5FA744-BB96-10EC-869A-3046A760D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28796"/>
              </p:ext>
            </p:extLst>
          </p:nvPr>
        </p:nvGraphicFramePr>
        <p:xfrm>
          <a:off x="1004783" y="1930390"/>
          <a:ext cx="6096000" cy="104736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583217">
                  <a:extLst>
                    <a:ext uri="{9D8B030D-6E8A-4147-A177-3AD203B41FA5}">
                      <a16:colId xmlns:a16="http://schemas.microsoft.com/office/drawing/2014/main" val="2187555858"/>
                    </a:ext>
                  </a:extLst>
                </a:gridCol>
                <a:gridCol w="1512783">
                  <a:extLst>
                    <a:ext uri="{9D8B030D-6E8A-4147-A177-3AD203B41FA5}">
                      <a16:colId xmlns:a16="http://schemas.microsoft.com/office/drawing/2014/main" val="3170789045"/>
                    </a:ext>
                  </a:extLst>
                </a:gridCol>
              </a:tblGrid>
              <a:tr h="270124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Wildlife (amphibians, bats, birds, wildlife habitat, remote cameras)</a:t>
                      </a:r>
                      <a:endParaRPr lang="en-CA" sz="1100" b="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rgbClr val="080808"/>
                          </a:solidFill>
                        </a:rPr>
                        <a:t>May to August </a:t>
                      </a:r>
                      <a:endParaRPr lang="en-CA" sz="1100" b="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4307"/>
                  </a:ext>
                </a:extLst>
              </a:tr>
              <a:tr h="24882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0808"/>
                          </a:solidFill>
                        </a:rPr>
                        <a:t>Fish and Waterways (stream assessments)</a:t>
                      </a:r>
                      <a:endParaRPr lang="en-CA" sz="11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0808"/>
                          </a:solidFill>
                        </a:rPr>
                        <a:t>Late May to June </a:t>
                      </a:r>
                      <a:endParaRPr lang="en-CA" sz="11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18557"/>
                  </a:ext>
                </a:extLst>
              </a:tr>
              <a:tr h="23739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0808"/>
                          </a:solidFill>
                        </a:rPr>
                        <a:t>Vegetation (Terrestrial Ecosystem Mapping, rare plants</a:t>
                      </a:r>
                      <a:endParaRPr lang="en-CA" sz="11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0808"/>
                          </a:solidFill>
                        </a:rPr>
                        <a:t>June to August</a:t>
                      </a:r>
                      <a:endParaRPr lang="en-CA" sz="11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54802"/>
                  </a:ext>
                </a:extLst>
              </a:tr>
              <a:tr h="22594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0808"/>
                          </a:solidFill>
                        </a:rPr>
                        <a:t>Archaeology</a:t>
                      </a:r>
                      <a:endParaRPr lang="en-CA" sz="11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80808"/>
                          </a:solidFill>
                        </a:rPr>
                        <a:t>May to September</a:t>
                      </a:r>
                      <a:endParaRPr lang="en-CA" sz="1100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9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05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514" y="959321"/>
            <a:ext cx="7178886" cy="2852574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Survey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staking the centre line of the transmission line (i.e., the centre of the right-of-way)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defining legal boundary of the right-of-way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Environment Surveys and Investigations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vegetation 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wildlife 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fish and waterways 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archaeology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Forestry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access and clearing layout along parts of the route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8982" y="281544"/>
            <a:ext cx="8506036" cy="506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Phase 1: Key Activities 2025</a:t>
            </a:r>
          </a:p>
        </p:txBody>
      </p:sp>
    </p:spTree>
    <p:extLst>
      <p:ext uri="{BB962C8B-B14F-4D97-AF65-F5344CB8AC3E}">
        <p14:creationId xmlns:p14="http://schemas.microsoft.com/office/powerpoint/2010/main" val="42075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BE80-1FB5-37AC-4664-F3486FEE8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Open House Etiquette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5E481-151C-6D50-F9CF-38CA59C467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0FA82C-1257-CD79-BE79-4B7864C22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9680" y="1350767"/>
            <a:ext cx="6431838" cy="3275419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Cameras are turned off to save bandwidth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Use the ‘raise your hand’ button for comments/ questions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en-US" dirty="0"/>
              <a:t>One question and a follow-up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en-US" dirty="0"/>
              <a:t>Additional questions after all have had a turn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Share air space so that everyone can participate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Challenge ideas, not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We’re not recording this session, and kindly ask that others don’t record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AFB7D-17C4-9D91-6ED5-3DFEA7D0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650767"/>
            <a:ext cx="1378030" cy="18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888085"/>
            <a:ext cx="7007436" cy="2941474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BC Hydro and First Nations are working together to develop the approach to assessing potential environmental and social impacts and measures to address </a:t>
            </a:r>
            <a:r>
              <a:rPr lang="en-CA" sz="1300" dirty="0">
                <a:latin typeface="+mn-lt"/>
                <a:cs typeface="+mn-cs"/>
              </a:rPr>
              <a:t>those impacts.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Starting environmental studies in spring/summer 2025 and will complete </a:t>
            </a:r>
            <a:r>
              <a:rPr lang="en-CA" sz="1300" dirty="0">
                <a:latin typeface="+mn-lt"/>
                <a:cs typeface="+mn-cs"/>
              </a:rPr>
              <a:t>them in 2026</a:t>
            </a:r>
          </a:p>
          <a:p>
            <a:pPr marL="585787" lvl="2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>
                <a:latin typeface="+mn-lt"/>
                <a:cs typeface="+mn-cs"/>
              </a:rPr>
              <a:t>wildlife habitat</a:t>
            </a:r>
          </a:p>
          <a:p>
            <a:pPr marL="585787" lvl="2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>
                <a:latin typeface="+mn-lt"/>
                <a:cs typeface="+mn-cs"/>
              </a:rPr>
              <a:t>fish: stream assessments</a:t>
            </a:r>
          </a:p>
          <a:p>
            <a:pPr marL="585787" lvl="2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>
                <a:latin typeface="+mn-lt"/>
                <a:cs typeface="+mn-cs"/>
              </a:rPr>
              <a:t>vegetation: Terrestrial Ecosystem Mapping, rare plants</a:t>
            </a:r>
          </a:p>
          <a:p>
            <a:pPr marL="585787" lvl="2" indent="-28575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CA" dirty="0">
                <a:latin typeface="+mn-lt"/>
                <a:cs typeface="+mn-cs"/>
              </a:rPr>
              <a:t>archaeology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Study areas vary by study and by where clearing and/or ground disturbance will occur.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Findings will inform Environmental Review and Archaeological assessments to help develop strategies to deal with potential effects and </a:t>
            </a:r>
            <a:r>
              <a:rPr lang="en-CA" sz="1300" dirty="0">
                <a:latin typeface="+mn-lt"/>
                <a:cs typeface="+mn-cs"/>
              </a:rPr>
              <a:t>monitoring programs.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cs typeface="+mn-cs"/>
              </a:rPr>
              <a:t>First Nations Traditional Use and socio-economic studies are underway or will be undertaken and will inform their assessment of project impacts on </a:t>
            </a:r>
            <a:r>
              <a:rPr lang="en-CA" sz="1300" dirty="0">
                <a:latin typeface="+mn-lt"/>
                <a:cs typeface="+mn-cs"/>
              </a:rPr>
              <a:t>their interests.</a:t>
            </a:r>
          </a:p>
          <a:p>
            <a:pPr algn="l"/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100" y="248408"/>
            <a:ext cx="8242300" cy="506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950" dirty="0"/>
              <a:t>Phase 2: Environmental, Social &amp; First Nations Led Studies</a:t>
            </a:r>
          </a:p>
        </p:txBody>
      </p:sp>
    </p:spTree>
    <p:extLst>
      <p:ext uri="{BB962C8B-B14F-4D97-AF65-F5344CB8AC3E}">
        <p14:creationId xmlns:p14="http://schemas.microsoft.com/office/powerpoint/2010/main" val="363295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514" y="845021"/>
            <a:ext cx="7178886" cy="2852574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Geotechnical Drilling - m</a:t>
            </a:r>
            <a:r>
              <a:rPr lang="en-US" sz="1400" dirty="0">
                <a:latin typeface="+mn-lt"/>
                <a:cs typeface="+mn-cs"/>
              </a:rPr>
              <a:t>inor clearing and access work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Helipad upgrades and replacements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Access layout between Glenannan and Skeena substations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Clearing layout between Glenannan and Telkwa substations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Access maintenance upgrades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  <a:cs typeface="+mn-cs"/>
              </a:rPr>
              <a:t>Copper, Telkwa and North Copper Forestry Service Roads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  <a:cs typeface="+mn-cs"/>
              </a:rPr>
              <a:t>additional roads between Glenannan and Telkwa substations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Environment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  <a:cs typeface="+mn-cs"/>
              </a:rPr>
              <a:t>archaeological investigations to support geotechnical drilling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dirty="0">
                <a:latin typeface="+mn-lt"/>
                <a:cs typeface="+mn-cs"/>
              </a:rPr>
              <a:t>habitat studies and environmental monitoring</a:t>
            </a:r>
          </a:p>
          <a:p>
            <a:pPr marL="285750" lvl="1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  <a:cs typeface="+mn-cs"/>
              </a:rPr>
              <a:t>Survey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  <a:cs typeface="+mn-cs"/>
              </a:rPr>
              <a:t>staking of the centre line of the transmission line (i.e., the centre of the right-of-way)</a:t>
            </a:r>
          </a:p>
          <a:p>
            <a:pPr marL="585787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  <a:cs typeface="+mn-cs"/>
              </a:rPr>
              <a:t>defining the legal boundary of the right-of-way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8982" y="281544"/>
            <a:ext cx="8506036" cy="506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Phase 2: Key Activities 2025</a:t>
            </a:r>
          </a:p>
        </p:txBody>
      </p:sp>
    </p:spTree>
    <p:extLst>
      <p:ext uri="{BB962C8B-B14F-4D97-AF65-F5344CB8AC3E}">
        <p14:creationId xmlns:p14="http://schemas.microsoft.com/office/powerpoint/2010/main" val="142453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F05A9A-7C44-FB6F-FB99-F73AE8BA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8" y="0"/>
            <a:ext cx="78759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7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2D1D-80F1-5E0C-16CB-0F938294A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96" y="0"/>
            <a:ext cx="7794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0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Worker Accommodation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5" y="791174"/>
            <a:ext cx="7153486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We’re working with First Nations and communities to develop a housing plan that meets project needs while considering First Nations and community concerns and interests.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At peak construction, the workforce will be about 1500 to 1800 people.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 anticipate hiring regional workers and contractors; however, we think we’ll  need temporary camps in the following areas: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We’ll also be considering locations for site offices and laydown areas.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0B7800-CDDE-AD21-A200-92BDF853F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32914"/>
              </p:ext>
            </p:extLst>
          </p:nvPr>
        </p:nvGraphicFramePr>
        <p:xfrm>
          <a:off x="1174752" y="2330057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402572990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64850429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74004327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989661954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744074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General Location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Area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~Capacity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~Start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~Duration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5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Vicinity of Fraser Lake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10-15 ha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400-500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2027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3-4 yrs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99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Vicinity of Telkwa Substation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10-15 ha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300-400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2027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3-4 yrs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Between Telkwa and Telkwa Pass 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5-10 ha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200-300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2027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3-4 yrs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0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Between Terrace and Telkwa Pass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5-10 ha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200-300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2027</a:t>
                      </a:r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3-4 yrs</a:t>
                      </a:r>
                      <a:endParaRPr lang="en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68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894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Worker Accommodation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4" y="791174"/>
            <a:ext cx="804672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Camps will meet Provincial Industrial Camp requirements. 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In addition to accommodation,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typical facilities include: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CA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CA" sz="1800" b="0" i="0" u="none" strike="noStrike" baseline="0" dirty="0">
              <a:solidFill>
                <a:srgbClr val="3E3935"/>
              </a:solidFill>
              <a:latin typeface="GTHaptikRegular"/>
            </a:endParaRPr>
          </a:p>
          <a:p>
            <a:pPr algn="l"/>
            <a:endParaRPr lang="en-US" sz="1800" b="0" i="0" u="none" strike="noStrike" baseline="0" dirty="0">
              <a:solidFill>
                <a:srgbClr val="3E3935"/>
              </a:solidFill>
              <a:latin typeface="GTHaptikRegular"/>
            </a:endParaRPr>
          </a:p>
          <a:p>
            <a:pPr algn="l"/>
            <a:endParaRPr lang="en-US" dirty="0">
              <a:solidFill>
                <a:srgbClr val="3E3935"/>
              </a:solidFill>
              <a:latin typeface="GTHaptikRegular"/>
            </a:endParaRPr>
          </a:p>
          <a:p>
            <a:pPr algn="l"/>
            <a:endParaRPr lang="en-US" sz="1800" b="0" i="0" u="none" strike="noStrike" baseline="0" dirty="0">
              <a:solidFill>
                <a:srgbClr val="3E3935"/>
              </a:solidFill>
              <a:latin typeface="GTHaptikRegular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Camp, site office or laydown area sites typically require grading, stripping, fencing, drainage and road development, and other improvements.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We’re working with First Nations and communities to learn from their past experience with camps to identify ways to enhance positive effects and avoid or 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minimize negative impacts.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1D3CF1-42AA-4E2B-07F1-02857744E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29404"/>
              </p:ext>
            </p:extLst>
          </p:nvPr>
        </p:nvGraphicFramePr>
        <p:xfrm>
          <a:off x="857250" y="1553618"/>
          <a:ext cx="6413502" cy="16611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29296">
                  <a:extLst>
                    <a:ext uri="{9D8B030D-6E8A-4147-A177-3AD203B41FA5}">
                      <a16:colId xmlns:a16="http://schemas.microsoft.com/office/drawing/2014/main" val="4065955126"/>
                    </a:ext>
                  </a:extLst>
                </a:gridCol>
                <a:gridCol w="2192103">
                  <a:extLst>
                    <a:ext uri="{9D8B030D-6E8A-4147-A177-3AD203B41FA5}">
                      <a16:colId xmlns:a16="http://schemas.microsoft.com/office/drawing/2014/main" val="4151907828"/>
                    </a:ext>
                  </a:extLst>
                </a:gridCol>
                <a:gridCol w="2192103">
                  <a:extLst>
                    <a:ext uri="{9D8B030D-6E8A-4147-A177-3AD203B41FA5}">
                      <a16:colId xmlns:a16="http://schemas.microsoft.com/office/drawing/2014/main" val="2124922195"/>
                    </a:ext>
                  </a:extLst>
                </a:gridCol>
              </a:tblGrid>
              <a:tr h="980377"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mobile generators or powerlines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septic systems or fields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potable water source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kitchen</a:t>
                      </a:r>
                      <a:endParaRPr lang="en-US" sz="1200" b="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maintenance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propane or other fuel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recreation/culture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communications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first aid/health</a:t>
                      </a:r>
                      <a:endParaRPr lang="en-CA" sz="1200" b="0" kern="1200" dirty="0">
                        <a:solidFill>
                          <a:srgbClr val="08080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waste management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laundry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parking lot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80808"/>
                          </a:solidFill>
                        </a:rPr>
                        <a:t>fire and other safety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80808"/>
                          </a:solidFill>
                        </a:rPr>
                        <a:t>security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endParaRPr lang="en-CA" dirty="0">
                        <a:solidFill>
                          <a:srgbClr val="08080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03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15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Laydown and Helicopter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5" y="791174"/>
            <a:ext cx="7153486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We’re working with First Nations and local communities to identify potential locations for laydown areas and areas to support helicopter use during project construction.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 want to develop the facilities in a way that meets project needs while avoiding or minimizing potential impacts.</a:t>
            </a:r>
          </a:p>
          <a:p>
            <a:pPr algn="l"/>
            <a:endParaRPr lang="en-CA" sz="1800" b="0" i="0" u="none" strike="noStrike" baseline="0" dirty="0">
              <a:solidFill>
                <a:srgbClr val="00B5E0"/>
              </a:solidFill>
              <a:latin typeface="GTHaptikBlack"/>
            </a:endParaRPr>
          </a:p>
          <a:p>
            <a:pPr algn="l"/>
            <a:r>
              <a:rPr lang="en-CA" sz="1800" b="0" i="0" u="none" strike="noStrike" baseline="0" dirty="0">
                <a:solidFill>
                  <a:srgbClr val="00B5E0"/>
                </a:solidFill>
                <a:latin typeface="GTHaptikBlack"/>
              </a:rPr>
              <a:t>Laydown Areas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Laydown yards are temporary spaces to receive and manage project materials, store construction equipment, and for site offices. 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Laydown areas require: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All-weather road access to reduce impacts to deliveries due to road bans.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Lighting, fencing, security and sanitary services.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Generators and portable washrooms (connection to existing services is preferred).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The areas must be able to support heavy truck deliveries and cranes year-round.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We’ll also be considering locations for site offices and laydown areas.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64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Laydown and Helicopter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5" y="791174"/>
            <a:ext cx="7153486" cy="307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B5E0"/>
                </a:solidFill>
                <a:latin typeface="GTHaptikBlack"/>
              </a:rPr>
              <a:t>Helicopter Infrastructure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We’ll need helipads, staging areas, drop sites, tower assembly sites and helicopter service yards between Telkwa and Skeena where we can’t access the line by road.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We’re refining our needs and working with First Nations and communities to identify potential locations. Safety and efficiency are our key considerations.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47241-F3FE-837E-16C2-BC226602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74" y="2774948"/>
            <a:ext cx="5639001" cy="17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33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Fire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4" y="791174"/>
            <a:ext cx="7413835" cy="564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We take wildfire prevention and management seriously. We’ll work to both prevent wildfires and be ready to deal with them should they occur through: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Wildfire Prevention and Management Plan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Comply with the Wildfire Act, Regulation, and Open Burning Smoke Control Regulation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Prevention strategies and best practices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Preparedness and due diligence measures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Response strategies and suppression tactics</a:t>
            </a:r>
          </a:p>
          <a:p>
            <a:pPr marL="285750" lvl="1" indent="-28575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Wildfire Risk Assessment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Values at risk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Historical fire occurrences, weather, and climate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Wildfire Threat Assessment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Risk Management and Mitigation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Response Resources</a:t>
            </a:r>
          </a:p>
          <a:p>
            <a:pPr marL="285750" lvl="1" indent="-28575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Quick Deploy (portable) Weather Stations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Localized site-specific weather monitoring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Site specific fire weather indices and Fire Danger ratings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Risk management and mitigation</a:t>
            </a:r>
          </a:p>
          <a:p>
            <a:pPr marL="742950" lvl="2" indent="-285750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Accurate and appropriate regulatory compliance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EAB60-94F2-1920-322A-717E1A8D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5" y="1798637"/>
            <a:ext cx="1400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0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Procurement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5" y="791174"/>
            <a:ext cx="7153486" cy="386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1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We’re developing our procurement strategy in partnership with First Nations</a:t>
            </a:r>
            <a:endParaRPr lang="en-CA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partnerships with First Nations will be a key consideration in the strategy</a:t>
            </a:r>
          </a:p>
          <a:p>
            <a:pPr marL="285750" marR="0" lvl="1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Procurement will occur in three phases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clearing and access 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lines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stations</a:t>
            </a:r>
          </a:p>
          <a:p>
            <a:pPr marL="285750" marR="0" lvl="1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Two types of opportunities: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First Nations direct award where First Nations will identify designated businesses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public bids</a:t>
            </a:r>
          </a:p>
          <a:p>
            <a:pPr marL="285750" marR="0" lvl="1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All BC Hydro public procurement opportunities are published on BC Bid and we issue Notice to Vendors in BC Bid informing the public of upcoming procurement opportunities.  </a:t>
            </a:r>
            <a:endParaRPr lang="en-CA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marR="0" lvl="1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We’ll also provide information about opportunities and the bidding process at public events and on our project website at </a:t>
            </a:r>
            <a:r>
              <a:rPr lang="en-US" sz="1100" u="sng" kern="1200" dirty="0">
                <a:solidFill>
                  <a:srgbClr val="004F6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www.bchydro.com/ncelectrification</a:t>
            </a:r>
            <a:endParaRPr lang="en-US" sz="1100" u="sng" kern="1200" dirty="0">
              <a:solidFill>
                <a:srgbClr val="004F6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We’ve hired an engineering services provider, CIMA+, who will work with us to design the proposed Phase 1 transmission lines</a:t>
            </a:r>
          </a:p>
        </p:txBody>
      </p:sp>
    </p:spTree>
    <p:extLst>
      <p:ext uri="{BB962C8B-B14F-4D97-AF65-F5344CB8AC3E}">
        <p14:creationId xmlns:p14="http://schemas.microsoft.com/office/powerpoint/2010/main" val="291960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8D6E-A0B7-EB91-D66F-9316B41D3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FD19-57D4-260F-911D-961C499DB4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073A0-75D9-9E6F-B812-AA088FF36FEE}"/>
              </a:ext>
            </a:extLst>
          </p:cNvPr>
          <p:cNvSpPr txBox="1"/>
          <p:nvPr/>
        </p:nvSpPr>
        <p:spPr>
          <a:xfrm>
            <a:off x="707812" y="879261"/>
            <a:ext cx="5652347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Introductions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North Coast Transmission System Expansion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Collaboration and Partnership with First Nations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North Coast Transmission Line Overview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Routing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Studies and 2025 Activities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Worker Accommodation, Laydown and Heli Infrastructure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Fire Safety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Procurement and Employment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Schedule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Other North Coast projects </a:t>
            </a:r>
          </a:p>
        </p:txBody>
      </p:sp>
    </p:spTree>
    <p:extLst>
      <p:ext uri="{BB962C8B-B14F-4D97-AF65-F5344CB8AC3E}">
        <p14:creationId xmlns:p14="http://schemas.microsoft.com/office/powerpoint/2010/main" val="246531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Procurement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5" y="791174"/>
            <a:ext cx="7153486" cy="4581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Clearing and access – starts in early 2026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One or more large scale forestry contractors with clearing, logging, grubbing experience, along with road construction and maintenance. </a:t>
            </a:r>
          </a:p>
          <a:p>
            <a:pPr marL="285750" lvl="1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Lines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Line contractor(s) responsible for tower foundations, tower assembly and erection as well as line hardware installation and stringing. </a:t>
            </a:r>
          </a:p>
          <a:p>
            <a:pPr marL="285750" lvl="1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Stations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Typically, an experience general electrical contractor will undertake both civil and electrical installation. </a:t>
            </a:r>
          </a:p>
          <a:p>
            <a:pPr marL="742950" lvl="2" indent="-285750" fontAlgn="base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Separate contracts for station expansion.</a:t>
            </a:r>
          </a:p>
          <a:p>
            <a:pPr marL="285750" lvl="1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83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5" y="873724"/>
            <a:ext cx="7153486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We’ll start hiring for the project in early 2026.</a:t>
            </a:r>
          </a:p>
          <a:p>
            <a:pPr marL="285750" lvl="1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We’re developing a hiring strategy. </a:t>
            </a:r>
          </a:p>
          <a:p>
            <a:pPr marL="742950" lvl="2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 anticipate hiring transmission line construction contractors who will, in turn, hire workers for the job. </a:t>
            </a:r>
          </a:p>
          <a:p>
            <a:pPr marL="285750" lvl="1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We’ll provide information about the hiring process and/or Contractors to contact on our website, at public events and through other means.</a:t>
            </a:r>
          </a:p>
          <a:p>
            <a:pPr marL="285750" lvl="1" indent="-285750" fontAlgn="base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Construction on Phase 1 and Phase 2 is planned to start in summer and fall 2026, respectively.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00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14793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179473"/>
            <a:ext cx="769958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Proposed Schedule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4" y="791174"/>
            <a:ext cx="7413835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9EB0F-11BE-FC84-BAE8-CA6CE499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50" y="857250"/>
            <a:ext cx="405398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30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34110-A7A1-295B-677C-564298D53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69" y="0"/>
            <a:ext cx="35622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8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116009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We’ll continue to keep you informed as the proposed projects advance. 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For more information, please visit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www.bchydro.com/ncelectrification</a:t>
            </a:r>
            <a:r>
              <a:rPr lang="en-US" sz="1400" dirty="0">
                <a:latin typeface="+mn-lt"/>
                <a:cs typeface="+mn-cs"/>
              </a:rPr>
              <a:t>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  <a:cs typeface="+mn-cs"/>
              </a:rPr>
              <a:t>Please contact us at 1 866 647 3334 or at 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projects@bchydro.com</a:t>
            </a:r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dirty="0">
                <a:latin typeface="+mn-lt"/>
                <a:cs typeface="+mn-cs"/>
              </a:rPr>
              <a:t>if you have any additional questions or comments.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350923"/>
            <a:ext cx="7721599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Thank you for attending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27001-CE03-4B02-81A0-95B0C5210C2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273" y="3054350"/>
            <a:ext cx="1283855" cy="85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A03B2-1B7D-4D74-971E-C840592CDA7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1" y="3054350"/>
            <a:ext cx="1187450" cy="832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9DD4F-E17B-438C-A0CC-F4C3709AB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494" y="3054350"/>
            <a:ext cx="1342380" cy="889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C398C-9DC5-40BF-95CD-4661A2906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7700" y="3043574"/>
            <a:ext cx="943723" cy="9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9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Box 2047">
            <a:extLst>
              <a:ext uri="{FF2B5EF4-FFF2-40B4-BE49-F238E27FC236}">
                <a16:creationId xmlns:a16="http://schemas.microsoft.com/office/drawing/2014/main" id="{E4EC8E0D-B3D9-0307-AE4D-5CAFD49A1A49}"/>
              </a:ext>
            </a:extLst>
          </p:cNvPr>
          <p:cNvSpPr txBox="1"/>
          <p:nvPr/>
        </p:nvSpPr>
        <p:spPr>
          <a:xfrm>
            <a:off x="-702629" y="6532160"/>
            <a:ext cx="2313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Secondary Research - Sources in Notes</a:t>
            </a:r>
            <a:endParaRPr lang="en-CA" sz="800" i="1" dirty="0"/>
          </a:p>
        </p:txBody>
      </p:sp>
    </p:spTree>
    <p:extLst>
      <p:ext uri="{BB962C8B-B14F-4D97-AF65-F5344CB8AC3E}">
        <p14:creationId xmlns:p14="http://schemas.microsoft.com/office/powerpoint/2010/main" val="428938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8D6E-A0B7-EB91-D66F-9316B41D3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FD19-57D4-260F-911D-961C499DB4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fld id="{D7009F8F-3F8A-E145-8634-B2E2ACE9C9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073A0-75D9-9E6F-B812-AA088FF36FEE}"/>
              </a:ext>
            </a:extLst>
          </p:cNvPr>
          <p:cNvSpPr txBox="1"/>
          <p:nvPr/>
        </p:nvSpPr>
        <p:spPr>
          <a:xfrm>
            <a:off x="689186" y="837653"/>
            <a:ext cx="7765628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We’re bringing more clean, reliable electricity to the North Coast to: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foster economic growth and support export capacity from the port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help our customers power their operations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help reduce greenhouse gases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We’re proposing to: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upgrade existing and build new infrastructure from Prince George to Terrace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build new infrastructure north of Terrace and in the Prince Rupert area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Based on demand level and location, we may also need new infrastructure from: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accent5">
                    <a:lumMod val="50000"/>
                  </a:schemeClr>
                </a:solidFill>
              </a:rPr>
              <a:t>Terrace to Kitimat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accent5">
                    <a:lumMod val="50000"/>
                  </a:schemeClr>
                </a:solidFill>
              </a:rPr>
              <a:t>Terrace to Prince Rupert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349DC3-C445-3C32-385B-E3B0651D0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2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3" y="350923"/>
            <a:ext cx="8310879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Collaboration and Partnership with First Nations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555412" y="986103"/>
            <a:ext cx="739648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BC Hydro, the Province of BC and First Nations are collaborating on the planning and development of the proposed North Coast Transmission Line.  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This aligns with BC Hydro’s commitment to: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accent5">
                    <a:lumMod val="50000"/>
                  </a:schemeClr>
                </a:solidFill>
              </a:rPr>
              <a:t>shared decision-making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accent5">
                    <a:lumMod val="50000"/>
                  </a:schemeClr>
                </a:solidFill>
              </a:rPr>
              <a:t>collaborative project assessment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chemeClr val="accent5">
                    <a:lumMod val="50000"/>
                  </a:schemeClr>
                </a:solidFill>
              </a:rPr>
              <a:t>streamlined approaches to permitting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Indigenous co-ownership of the North Coast Transmission Line</a:t>
            </a:r>
          </a:p>
          <a:p>
            <a:pPr marL="285750" indent="-285750"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We’re thinking differently about how we do our business, and BC Hydro and First Nations are working together to advance reconciliation.</a:t>
            </a:r>
            <a:endParaRPr lang="en-CA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1207434"/>
            <a:ext cx="6715338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350923"/>
            <a:ext cx="787103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First Nations Collaboration &amp; Partnership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84BB87-EC01-FEB7-7967-C9D31118C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00326"/>
              </p:ext>
            </p:extLst>
          </p:nvPr>
        </p:nvGraphicFramePr>
        <p:xfrm>
          <a:off x="839681" y="2559965"/>
          <a:ext cx="6780321" cy="21031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86680">
                  <a:extLst>
                    <a:ext uri="{9D8B030D-6E8A-4147-A177-3AD203B41FA5}">
                      <a16:colId xmlns:a16="http://schemas.microsoft.com/office/drawing/2014/main" val="186682569"/>
                    </a:ext>
                  </a:extLst>
                </a:gridCol>
                <a:gridCol w="2221463">
                  <a:extLst>
                    <a:ext uri="{9D8B030D-6E8A-4147-A177-3AD203B41FA5}">
                      <a16:colId xmlns:a16="http://schemas.microsoft.com/office/drawing/2014/main" val="1575934712"/>
                    </a:ext>
                  </a:extLst>
                </a:gridCol>
                <a:gridCol w="1972178">
                  <a:extLst>
                    <a:ext uri="{9D8B030D-6E8A-4147-A177-3AD203B41FA5}">
                      <a16:colId xmlns:a16="http://schemas.microsoft.com/office/drawing/2014/main" val="3679428318"/>
                    </a:ext>
                  </a:extLst>
                </a:gridCol>
              </a:tblGrid>
              <a:tr h="30388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400" dirty="0"/>
                        <a:t>Wet’suwet’en 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Kitselas</a:t>
                      </a:r>
                    </a:p>
                    <a:p>
                      <a:pPr marL="742950" lvl="1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Kitsumkalum</a:t>
                      </a:r>
                    </a:p>
                    <a:p>
                      <a:pPr marL="742950" lvl="1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Lax Kw’alaams</a:t>
                      </a:r>
                    </a:p>
                    <a:p>
                      <a:pPr marL="742950" lvl="1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Metlakatla</a:t>
                      </a:r>
                    </a:p>
                    <a:p>
                      <a:pPr marL="742950" lvl="1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Stellat’en</a:t>
                      </a:r>
                    </a:p>
                    <a:p>
                      <a:pPr marL="742950" lvl="1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Nadleh Whut’en</a:t>
                      </a:r>
                      <a:endParaRPr lang="en-CA" sz="1200" b="0" kern="1200" dirty="0">
                        <a:solidFill>
                          <a:srgbClr val="004F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Witset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Wet’suwet’en First Nation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Ts’il Kaz Koh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Nee Tahi Buhn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Skin Tyee</a:t>
                      </a:r>
                      <a:endParaRPr lang="en-CA" sz="1200" b="0" kern="1200" dirty="0">
                        <a:solidFill>
                          <a:srgbClr val="004F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None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Houses of: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Anaskaski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Cas Yex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DjakanYax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G’inehklai Yex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KaiYex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Kwen Bea Yex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Tsa K’ex Yex</a:t>
                      </a:r>
                    </a:p>
                    <a:p>
                      <a:pPr marL="285750" lvl="0" indent="-28575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CA" sz="1200" b="0" kern="1200" dirty="0">
                          <a:solidFill>
                            <a:srgbClr val="004F6C"/>
                          </a:solidFill>
                        </a:rPr>
                        <a:t>Tsai Yex</a:t>
                      </a:r>
                      <a:endParaRPr lang="en-CA" sz="1200" b="0" kern="1200" dirty="0">
                        <a:solidFill>
                          <a:srgbClr val="004F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4712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D5FF5A-FAAE-E288-6DDE-D437E3314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35398"/>
              </p:ext>
            </p:extLst>
          </p:nvPr>
        </p:nvGraphicFramePr>
        <p:xfrm>
          <a:off x="782529" y="1390616"/>
          <a:ext cx="6837473" cy="533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96629">
                  <a:extLst>
                    <a:ext uri="{9D8B030D-6E8A-4147-A177-3AD203B41FA5}">
                      <a16:colId xmlns:a16="http://schemas.microsoft.com/office/drawing/2014/main" val="107176934"/>
                    </a:ext>
                  </a:extLst>
                </a:gridCol>
                <a:gridCol w="2364626">
                  <a:extLst>
                    <a:ext uri="{9D8B030D-6E8A-4147-A177-3AD203B41FA5}">
                      <a16:colId xmlns:a16="http://schemas.microsoft.com/office/drawing/2014/main" val="921846742"/>
                    </a:ext>
                  </a:extLst>
                </a:gridCol>
                <a:gridCol w="1976218">
                  <a:extLst>
                    <a:ext uri="{9D8B030D-6E8A-4147-A177-3AD203B41FA5}">
                      <a16:colId xmlns:a16="http://schemas.microsoft.com/office/drawing/2014/main" val="338821993"/>
                    </a:ext>
                  </a:extLst>
                </a:gridCol>
              </a:tblGrid>
              <a:tr h="496701">
                <a:tc>
                  <a:txBody>
                    <a:bodyPr/>
                    <a:lstStyle/>
                    <a:p>
                      <a:pPr marL="742950" lvl="1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04F6C"/>
                          </a:solidFill>
                        </a:rPr>
                        <a:t>Stellat’en</a:t>
                      </a:r>
                    </a:p>
                    <a:p>
                      <a:pPr marL="742950" lvl="1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04F6C"/>
                          </a:solidFill>
                        </a:rPr>
                        <a:t>Nadleh Whut’en</a:t>
                      </a:r>
                      <a:endParaRPr lang="en-CA" sz="1200" b="0" kern="1200" dirty="0">
                        <a:solidFill>
                          <a:srgbClr val="004F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04F6C"/>
                          </a:solidFill>
                        </a:rPr>
                        <a:t>Lheidli T’enneh</a:t>
                      </a:r>
                    </a:p>
                    <a:p>
                      <a:pPr marL="742950" lvl="1" indent="-285750" algn="l" defTabSz="4572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200" b="0" kern="1200" dirty="0">
                          <a:solidFill>
                            <a:srgbClr val="004F6C"/>
                          </a:solidFill>
                        </a:rPr>
                        <a:t>Nazko</a:t>
                      </a:r>
                      <a:endParaRPr lang="en-CA" sz="1200" b="0" kern="1200" dirty="0">
                        <a:solidFill>
                          <a:srgbClr val="004F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2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4F6C"/>
                          </a:solidFill>
                        </a:rPr>
                        <a:t>Saik’uz</a:t>
                      </a:r>
                      <a:endParaRPr lang="en-CA" sz="1200" b="0" kern="1200" dirty="0">
                        <a:solidFill>
                          <a:srgbClr val="004F6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0423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69B050-B6D1-9611-C64C-215D74A55185}"/>
              </a:ext>
            </a:extLst>
          </p:cNvPr>
          <p:cNvSpPr txBox="1"/>
          <p:nvPr/>
        </p:nvSpPr>
        <p:spPr>
          <a:xfrm>
            <a:off x="782530" y="2194886"/>
            <a:ext cx="718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Phase 2:</a:t>
            </a:r>
            <a:endParaRPr lang="en-C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8E377-2761-DD72-0341-5C54E79118F9}"/>
              </a:ext>
            </a:extLst>
          </p:cNvPr>
          <p:cNvSpPr txBox="1"/>
          <p:nvPr/>
        </p:nvSpPr>
        <p:spPr>
          <a:xfrm>
            <a:off x="782528" y="968261"/>
            <a:ext cx="7186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Phase 1:</a:t>
            </a:r>
            <a:endParaRPr lang="en-C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7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1230985"/>
            <a:ext cx="6715338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350923"/>
            <a:ext cx="7871036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First Nations Collaboration &amp;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EC2DA-F15F-5683-A63F-DE4550BA65E1}"/>
              </a:ext>
            </a:extLst>
          </p:cNvPr>
          <p:cNvSpPr txBox="1"/>
          <p:nvPr/>
        </p:nvSpPr>
        <p:spPr>
          <a:xfrm>
            <a:off x="472862" y="964692"/>
            <a:ext cx="6982038" cy="317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400" b="0" i="0" u="none" strike="noStrike" baseline="0" dirty="0">
              <a:solidFill>
                <a:srgbClr val="3E3935"/>
              </a:solidFill>
              <a:latin typeface="GTHaptikRegular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Discussing co-ownership of the new 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transmission line: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This is the first time BC Hydro and First Nations are seeking to enter co-ownership 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arrangements for transmission lines.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Co-ownership offers First Nations the opportunity to receive long-term financial benefits from a new transmission line in their territory.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Collaborating on project planning and design, including route selection</a:t>
            </a:r>
            <a:endParaRPr lang="en-CA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Some Nations are undertaking their own project assessment.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Project conditions will incorporate environmental standards that reflect First Nations values to steward the land and support community well-being.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First Nations communities will participate in, and benefit from, project </a:t>
            </a:r>
            <a:r>
              <a:rPr lang="en-CA" sz="1400" dirty="0">
                <a:solidFill>
                  <a:schemeClr val="accent5">
                    <a:lumMod val="50000"/>
                  </a:schemeClr>
                </a:solidFill>
              </a:rPr>
              <a:t>procurement, training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371549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414" y="773785"/>
            <a:ext cx="6715338" cy="28525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dirty="0">
              <a:solidFill>
                <a:srgbClr val="3E393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1150" b="1" dirty="0">
              <a:solidFill>
                <a:srgbClr val="3E3935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5414" y="350923"/>
            <a:ext cx="7240693" cy="780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North Coast Transmission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9CDF7-14DE-E56B-13DF-B8810AE37F3E}"/>
              </a:ext>
            </a:extLst>
          </p:cNvPr>
          <p:cNvSpPr txBox="1"/>
          <p:nvPr/>
        </p:nvSpPr>
        <p:spPr>
          <a:xfrm>
            <a:off x="629919" y="1080506"/>
            <a:ext cx="8046721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Phase 1: Prince George to Glenannan Transmission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~ 170 km of new transmission lines between Williston and Glenannan substations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Phase 2: Glenannan to Terrace Transmission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~ 130 km of new transmission lines between Glenannan and Telkwa substations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~ 145 km of new transmission lines between Telkwa and Skeena substations</a:t>
            </a:r>
          </a:p>
          <a:p>
            <a:pPr>
              <a:spcBef>
                <a:spcPts val="1200"/>
              </a:spcBef>
              <a:spcAft>
                <a:spcPts val="300"/>
              </a:spcAft>
              <a:buClr>
                <a:schemeClr val="bg2"/>
              </a:buClr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Both phases include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Substations: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upgrade or expand Telkwa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expand  Williston, Glenannan, and Skeena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Capacitor station expansions – Saranovich, Palling, Walcott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Fibre optic cable on existing or new transmission structures</a:t>
            </a:r>
          </a:p>
        </p:txBody>
      </p:sp>
    </p:spTree>
    <p:extLst>
      <p:ext uri="{BB962C8B-B14F-4D97-AF65-F5344CB8AC3E}">
        <p14:creationId xmlns:p14="http://schemas.microsoft.com/office/powerpoint/2010/main" val="3401908301"/>
      </p:ext>
    </p:extLst>
  </p:cSld>
  <p:clrMapOvr>
    <a:masterClrMapping/>
  </p:clrMapOvr>
</p:sld>
</file>

<file path=ppt/theme/theme1.xml><?xml version="1.0" encoding="utf-8"?>
<a:theme xmlns:a="http://schemas.openxmlformats.org/drawingml/2006/main" name="2_BCHydro-2020 Template-Widescreen (1)">
  <a:themeElements>
    <a:clrScheme name="Custom 4">
      <a:dk1>
        <a:srgbClr val="00587E"/>
      </a:dk1>
      <a:lt1>
        <a:sysClr val="window" lastClr="FFFFFF"/>
      </a:lt1>
      <a:dk2>
        <a:srgbClr val="00587E"/>
      </a:dk2>
      <a:lt2>
        <a:srgbClr val="00B5DF"/>
      </a:lt2>
      <a:accent1>
        <a:srgbClr val="51B848"/>
      </a:accent1>
      <a:accent2>
        <a:srgbClr val="00B5DF"/>
      </a:accent2>
      <a:accent3>
        <a:srgbClr val="FA4616"/>
      </a:accent3>
      <a:accent4>
        <a:srgbClr val="00587E"/>
      </a:accent4>
      <a:accent5>
        <a:srgbClr val="046A38"/>
      </a:accent5>
      <a:accent6>
        <a:srgbClr val="9ADBE8"/>
      </a:accent6>
      <a:hlink>
        <a:srgbClr val="51B848"/>
      </a:hlink>
      <a:folHlink>
        <a:srgbClr val="006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39A89C02-4AF5-5F49-8790-EE590DD9689E}" vid="{F3CDF1C9-CBD3-1243-B190-ACB7E128A2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keholder Engagement Document" ma:contentTypeID="0x0101020006E3B6FAEA6D454492B5A214B4287374006524AD5E91FD11ED878F94FC209C78BF003E206589E0704142B528BD56AC76FA53" ma:contentTypeVersion="57" ma:contentTypeDescription="" ma:contentTypeScope="" ma:versionID="72ec9b584b715b149d2a7e62d42ec9ec">
  <xsd:schema xmlns:xsd="http://www.w3.org/2001/XMLSchema" xmlns:xs="http://www.w3.org/2001/XMLSchema" xmlns:p="http://schemas.microsoft.com/office/2006/metadata/properties" xmlns:ns1="39480af2-1085-4d0c-9b53-dd048f082828" xmlns:ns2="http://schemas.microsoft.com/sharepoint/v3" xmlns:ns3="http://schemas.microsoft.com/sharepoint/v3/fields" xmlns:ns4="5a29a9dc-27e3-4125-8dd4-0739fab05b09" xmlns:ns5="http://schemas.microsoft.com/sharepoint/v4" xmlns:ns6="9935d181-f5bc-4fc7-a1dd-a74c6d963ab9" xmlns:ns7="07f48590-880a-4501-9540-e7559fdc4d19" xmlns:ns8="e56b6a4a-7e1f-40d8-b761-1262afd056fe" xmlns:ns9="{siteid}" targetNamespace="http://schemas.microsoft.com/office/2006/metadata/properties" ma:root="true" ma:fieldsID="7c94600b0e494d917e4e299c367a60d5" ns1:_="" ns2:_="" ns3:_="" ns4:_="" ns5:_="" ns6:_="" ns7:_="" ns8:_="" ns9:_="">
    <xsd:import namespace="39480af2-1085-4d0c-9b53-dd048f082828"/>
    <xsd:import namespace="http://schemas.microsoft.com/sharepoint/v3"/>
    <xsd:import namespace="http://schemas.microsoft.com/sharepoint/v3/fields"/>
    <xsd:import namespace="5a29a9dc-27e3-4125-8dd4-0739fab05b09"/>
    <xsd:import namespace="http://schemas.microsoft.com/sharepoint/v4"/>
    <xsd:import namespace="9935d181-f5bc-4fc7-a1dd-a74c6d963ab9"/>
    <xsd:import namespace="07f48590-880a-4501-9540-e7559fdc4d19"/>
    <xsd:import namespace="e56b6a4a-7e1f-40d8-b761-1262afd056fe"/>
    <xsd:import namespace="{siteid}"/>
    <xsd:element name="properties">
      <xsd:complexType>
        <xsd:sequence>
          <xsd:element name="documentManagement">
            <xsd:complexType>
              <xsd:all>
                <xsd:element ref="ns4:PPMStatus" minOccurs="0"/>
                <xsd:element ref="ns4:FileNetID" minOccurs="0"/>
                <xsd:element ref="ns4:Confidentiality"/>
                <xsd:element ref="ns4:Criticality"/>
                <xsd:element ref="ns4:Sensitivity" minOccurs="0"/>
                <xsd:element ref="ns1:IsVitalRecord" minOccurs="0"/>
                <xsd:element ref="ns1:PPMDocumentNumber" minOccurs="0"/>
                <xsd:element ref="ns5:AlternateThumbnailUrl" minOccurs="0"/>
                <xsd:element ref="ns4:SentToFileNet" minOccurs="0"/>
                <xsd:element ref="ns4:PPMPhaseTaxHTField0" minOccurs="0"/>
                <xsd:element ref="ns3:ImageCreateDate" minOccurs="0"/>
                <xsd:element ref="ns2:Comments" minOccurs="0"/>
                <xsd:element ref="ns3:ImageWidth" minOccurs="0"/>
                <xsd:element ref="ns2:ThumbnailExists" minOccurs="0"/>
                <xsd:element ref="ns2:PreviewExists" minOccurs="0"/>
                <xsd:element ref="ns3:ImageHeight" minOccurs="0"/>
                <xsd:element ref="ns6:EARNumber" minOccurs="0"/>
                <xsd:element ref="ns7:ProgramManager" minOccurs="0"/>
                <xsd:element ref="ns7:ProjectIdentifier" minOccurs="0"/>
                <xsd:element ref="ns6:ProjectManager" minOccurs="0"/>
                <xsd:element ref="ns6:ProjectSponsor" minOccurs="0"/>
                <xsd:element ref="ns1:ProjectInitiator" minOccurs="0"/>
                <xsd:element ref="ns6:ProjectStatus" minOccurs="0"/>
                <xsd:element ref="ns6:ProjectName" minOccurs="0"/>
                <xsd:element ref="ns4:WBSCode" minOccurs="0"/>
                <xsd:element ref="ns4:WBSName" minOccurs="0"/>
                <xsd:element ref="ns4:AssetDetailTaxHTField0" minOccurs="0"/>
                <xsd:element ref="ns1:TaxKeywordTaxHTField" minOccurs="0"/>
                <xsd:element ref="ns4:DocOriginalUrl" minOccurs="0"/>
                <xsd:element ref="ns2:ContentTypeId" minOccurs="0"/>
                <xsd:element ref="ns1:TaxCatchAllLabel" minOccurs="0"/>
                <xsd:element ref="ns1:TaxCatchAll" minOccurs="0"/>
                <xsd:element ref="ns8:_dlc_DocIdUrl" minOccurs="0"/>
                <xsd:element ref="ns8:_dlc_DocIdPersistId" minOccurs="0"/>
                <xsd:element ref="ns8:_dlc_DocId" minOccurs="0"/>
                <xsd:element ref="ns4:PPMStakeholderEngagementDocumentTypeTaxHTField0" minOccurs="0"/>
                <xsd:element ref="ns4:FunctionalGroup" minOccurs="0"/>
                <xsd:element ref="ns9:IsTransit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80af2-1085-4d0c-9b53-dd048f082828" elementFormDefault="qualified">
    <xsd:import namespace="http://schemas.microsoft.com/office/2006/documentManagement/types"/>
    <xsd:import namespace="http://schemas.microsoft.com/office/infopath/2007/PartnerControls"/>
    <xsd:element name="IsVitalRecord" ma:index="14" nillable="true" ma:displayName="Is this a Vital Record?" ma:default="0" ma:internalName="IsVitalRecord">
      <xsd:simpleType>
        <xsd:restriction base="dms:Boolean"/>
      </xsd:simpleType>
    </xsd:element>
    <xsd:element name="PPMDocumentNumber" ma:index="15" nillable="true" ma:displayName="Document Number" ma:internalName="PPMDocumentNumber">
      <xsd:simpleType>
        <xsd:restriction base="dms:Text"/>
      </xsd:simpleType>
    </xsd:element>
    <xsd:element name="ProjectInitiator" ma:index="38" nillable="true" ma:displayName="Project Initiator" ma:hidden="true" ma:list="UserInfo" ma:SharePointGroup="0" ma:internalName="ProjectIniti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48" nillable="true" ma:taxonomy="true" ma:internalName="TaxKeywordTaxHTField" ma:taxonomyFieldName="TaxKeyword" ma:displayName="Enterprise Keywords" ma:fieldId="{23f27201-bee3-471e-b2e7-b64fd8b7ca38}" ma:taxonomyMulti="true" ma:sspId="a0e11f18-69b4-4b82-855b-2f582b90750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55" nillable="true" ma:displayName="Taxonomy Catch All Column1" ma:hidden="true" ma:list="{eb321bac-8152-49b7-aeac-5cb5e2f533f8}" ma:internalName="TaxCatchAllLabel" ma:readOnly="true" ma:showField="CatchAllDataLabel" ma:web="39480af2-1085-4d0c-9b53-dd048f0828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56" nillable="true" ma:displayName="Taxonomy Catch All Column" ma:hidden="true" ma:list="{eb321bac-8152-49b7-aeac-5cb5e2f533f8}" ma:internalName="TaxCatchAll" ma:showField="CatchAllData" ma:web="39480af2-1085-4d0c-9b53-dd048f0828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2" nillable="true" ma:displayName="Comments" ma:hidden="true" ma:internalName="Comments" ma:readOnly="false">
      <xsd:simpleType>
        <xsd:restriction base="dms:Note"/>
      </xsd:simpleType>
    </xsd:element>
    <xsd:element name="ThumbnailExists" ma:index="26" nillable="true" ma:displayName="Thumbnail Exists" ma:default="FALSE" ma:hidden="true" ma:internalName="ThumbnailExists" ma:readOnly="false">
      <xsd:simpleType>
        <xsd:restriction base="dms:Boolean"/>
      </xsd:simpleType>
    </xsd:element>
    <xsd:element name="PreviewExists" ma:index="27" nillable="true" ma:displayName="Preview Exists" ma:default="FALSE" ma:hidden="true" ma:internalName="PreviewExists" ma:readOnly="false">
      <xsd:simpleType>
        <xsd:restriction base="dms:Boolean"/>
      </xsd:simpleType>
    </xsd:element>
    <xsd:element name="ContentTypeId" ma:index="52" nillable="true" ma:displayName="Content Type ID" ma:description="" ma:hidden="true" ma:indexed="true" ma:internalName="ContentTyp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mageCreateDate" ma:index="21" nillable="true" ma:displayName="Date Picture Taken" ma:format="DateTime" ma:hidden="true" ma:internalName="ImageCreateDate" ma:readOnly="false">
      <xsd:simpleType>
        <xsd:restriction base="dms:DateTime"/>
      </xsd:simpleType>
    </xsd:element>
    <xsd:element name="ImageWidth" ma:index="23" nillable="true" ma:displayName="Picture Width" ma:hidden="true" ma:internalName="ImageWidth" ma:readOnly="false">
      <xsd:simpleType>
        <xsd:restriction base="dms:Unknown"/>
      </xsd:simpleType>
    </xsd:element>
    <xsd:element name="ImageHeight" ma:index="28" nillable="true" ma:displayName="Picture Height" ma:internalName="ImageHeigh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9a9dc-27e3-4125-8dd4-0739fab05b09" elementFormDefault="qualified">
    <xsd:import namespace="http://schemas.microsoft.com/office/2006/documentManagement/types"/>
    <xsd:import namespace="http://schemas.microsoft.com/office/infopath/2007/PartnerControls"/>
    <xsd:element name="PPMStatus" ma:index="7" nillable="true" ma:displayName="Status" ma:format="Dropdown" ma:internalName="PPMStatus">
      <xsd:simpleType>
        <xsd:restriction base="dms:Choice">
          <xsd:enumeration value="Draft"/>
          <xsd:enumeration value="Final"/>
          <xsd:enumeration value="Archive"/>
        </xsd:restriction>
      </xsd:simpleType>
    </xsd:element>
    <xsd:element name="FileNetID" ma:index="8" nillable="true" ma:displayName="FileNet ID" ma:description="To be filled or overwritten by the Archive Team ONLY." ma:internalName="FileNetID">
      <xsd:simpleType>
        <xsd:restriction base="dms:Text">
          <xsd:maxLength value="60"/>
        </xsd:restriction>
      </xsd:simpleType>
    </xsd:element>
    <xsd:element name="Confidentiality" ma:index="11" ma:displayName="Confidentiality" ma:default="BC Hydro Internal" ma:format="Dropdown" ma:internalName="Confidentiality">
      <xsd:simpleType>
        <xsd:restriction base="dms:Choice">
          <xsd:enumeration value="BC Hydro Internal"/>
          <xsd:enumeration value="Confidential"/>
        </xsd:restriction>
      </xsd:simpleType>
    </xsd:element>
    <xsd:element name="Criticality" ma:index="12" ma:displayName="Criticality" ma:default="Non-Critical" ma:format="Dropdown" ma:internalName="Criticality">
      <xsd:simpleType>
        <xsd:restriction base="dms:Choice">
          <xsd:enumeration value="Non-Critical"/>
          <xsd:enumeration value="Critical"/>
        </xsd:restriction>
      </xsd:simpleType>
    </xsd:element>
    <xsd:element name="Sensitivity" ma:index="13" nillable="true" ma:displayName="Sensitivity" ma:default="Other Sensitive" ma:format="Dropdown" ma:internalName="Sensitivit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vileged"/>
                    <xsd:enumeration value="Personal Information"/>
                    <xsd:enumeration value="NERC-CIP"/>
                    <xsd:enumeration value="Standards of Conduct"/>
                    <xsd:enumeration value="Other Sensitive"/>
                  </xsd:restriction>
                </xsd:simpleType>
              </xsd:element>
            </xsd:sequence>
          </xsd:extension>
        </xsd:complexContent>
      </xsd:complexType>
    </xsd:element>
    <xsd:element name="SentToFileNet" ma:index="18" nillable="true" ma:displayName="Sent To FileNet" ma:default="0" ma:hidden="true" ma:internalName="SentToFileNet" ma:readOnly="false">
      <xsd:simpleType>
        <xsd:restriction base="dms:Boolean"/>
      </xsd:simpleType>
    </xsd:element>
    <xsd:element name="PPMPhaseTaxHTField0" ma:index="19" nillable="true" ma:taxonomy="true" ma:internalName="PPMPhaseTaxHTField0" ma:taxonomyFieldName="PPMPhase" ma:displayName="Phase" ma:default="-1;#DEF|a94dfe72-cef8-4fd1-a52a-13d9c430f0cb" ma:fieldId="{7c2ef8d5-a9c3-40bc-a3a6-99953bac5362}" ma:sspId="a0e11f18-69b4-4b82-855b-2f582b907506" ma:termSetId="ad1a3ad7-e079-4ae4-966a-3b1859e7ba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BSCode" ma:index="41" nillable="true" ma:displayName="WBS Code" ma:hidden="true" ma:internalName="WBSCode" ma:readOnly="false">
      <xsd:simpleType>
        <xsd:restriction base="dms:Text">
          <xsd:maxLength value="60"/>
        </xsd:restriction>
      </xsd:simpleType>
    </xsd:element>
    <xsd:element name="WBSName" ma:index="42" nillable="true" ma:displayName="WBS Name" ma:hidden="true" ma:internalName="WBSName" ma:readOnly="false">
      <xsd:simpleType>
        <xsd:restriction base="dms:Text">
          <xsd:maxLength value="255"/>
        </xsd:restriction>
      </xsd:simpleType>
    </xsd:element>
    <xsd:element name="AssetDetailTaxHTField0" ma:index="44" ma:taxonomy="true" ma:internalName="AssetDetailTaxHTField0" ma:taxonomyFieldName="AssetDetail" ma:displayName="Facilities" ma:default="-1;#5L064|d917b43e-55dd-4a12-bd27-d251713ffca9" ma:fieldId="{23d0860c-ade0-4034-a44a-f11a20447339}" ma:taxonomyMulti="true" ma:sspId="a0e11f18-69b4-4b82-855b-2f582b907506" ma:termSetId="8b026cb0-1006-4c36-8f76-98cf556fc0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OriginalUrl" ma:index="50" nillable="true" ma:displayName="Original Url" ma:hidden="true" ma:internalName="DocOriginalUrl" ma:readOnly="false">
      <xsd:simpleType>
        <xsd:restriction base="dms:Text"/>
      </xsd:simpleType>
    </xsd:element>
    <xsd:element name="PPMStakeholderEngagementDocumentTypeTaxHTField0" ma:index="60" ma:taxonomy="true" ma:internalName="PPMStakeholderEngagementDocumentTypeTaxHTField0" ma:taxonomyFieldName="PPMStakeholderEngagementDocumentType" ma:displayName="Stakeholder Engagement Document Type" ma:fieldId="{9d88cd0a-b760-4890-b6ee-5e043be66c76}" ma:sspId="a0e11f18-69b4-4b82-855b-2f582b907506" ma:termSetId="44bcc6b3-c5d8-4090-bb7e-e4dbe30604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unctionalGroup" ma:index="61" nillable="true" ma:displayName="Functional Group" ma:format="Dropdown" ma:hidden="true" ma:internalName="FunctionalGroup">
      <xsd:simpleType>
        <xsd:restriction base="dms:Choice">
          <xsd:enumeration value="Construction"/>
          <xsd:enumeration value="Control"/>
          <xsd:enumeration value="Distribution - Civil"/>
          <xsd:enumeration value="Distribution - Mechanical"/>
          <xsd:enumeration value="Distribution - Electrical"/>
          <xsd:enumeration value="Distribution - Standards"/>
          <xsd:enumeration value="Equipment Testing"/>
          <xsd:enumeration value="Generation - Civil"/>
          <xsd:enumeration value="Generation - Mechanical"/>
          <xsd:enumeration value="Generation - Electrical"/>
          <xsd:enumeration value="Generation - Protection and Control"/>
          <xsd:enumeration value="P&amp;C Maintenance"/>
          <xsd:enumeration value="Procurement"/>
          <xsd:enumeration value="Project Management"/>
          <xsd:enumeration value="Protection"/>
          <xsd:enumeration value="Stations Civil"/>
          <xsd:enumeration value="Stations Electrical"/>
          <xsd:enumeration value="Stations Geotechnical"/>
          <xsd:enumeration value="Stations Mechanical"/>
          <xsd:enumeration value="Telecom"/>
          <xsd:enumeration value="Transmission - Civil"/>
          <xsd:enumeration value="Transmission - Mechanical"/>
          <xsd:enumeration value="Transmission - Electrical"/>
          <xsd:enumeration value="Transmission Overhead"/>
          <xsd:enumeration value="Transmission Undergroun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AlternateThumbnailUrl" ma:index="16" nillable="true" ma:displayName="Preview Image URL" ma:format="Image" ma:hidden="true" ma:internalName="AlternateThumbnail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5d181-f5bc-4fc7-a1dd-a74c6d963ab9" elementFormDefault="qualified">
    <xsd:import namespace="http://schemas.microsoft.com/office/2006/documentManagement/types"/>
    <xsd:import namespace="http://schemas.microsoft.com/office/infopath/2007/PartnerControls"/>
    <xsd:element name="EARNumber" ma:index="33" nillable="true" ma:displayName="EAR Number" ma:hidden="true" ma:internalName="EARNumber" ma:readOnly="false">
      <xsd:simpleType>
        <xsd:restriction base="dms:Text">
          <xsd:maxLength value="255"/>
        </xsd:restriction>
      </xsd:simpleType>
    </xsd:element>
    <xsd:element name="ProjectManager" ma:index="36" nillable="true" ma:displayName="Project Manager" ma:hidden="true" ma:list="UserInfo" ma:SharePointGroup="0" ma:internalName="Project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Sponsor" ma:index="37" nillable="true" ma:displayName="Project Sponsor" ma:hidden="true" ma:list="UserInfo" ma:SharePointGroup="0" ma:internalName="ProjectSpons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Status" ma:index="39" nillable="true" ma:displayName="Project Status" ma:default="Active" ma:format="RadioButtons" ma:hidden="true" ma:internalName="ProjectStatus" ma:readOnly="false">
      <xsd:simpleType>
        <xsd:restriction base="dms:Choice">
          <xsd:enumeration value="Active"/>
          <xsd:enumeration value="Closed"/>
        </xsd:restriction>
      </xsd:simpleType>
    </xsd:element>
    <xsd:element name="ProjectName" ma:index="40" nillable="true" ma:displayName="Project Name" ma:hidden="true" ma:internalName="ProjectNam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48590-880a-4501-9540-e7559fdc4d19" elementFormDefault="qualified">
    <xsd:import namespace="http://schemas.microsoft.com/office/2006/documentManagement/types"/>
    <xsd:import namespace="http://schemas.microsoft.com/office/infopath/2007/PartnerControls"/>
    <xsd:element name="ProgramManager" ma:index="34" nillable="true" ma:displayName="Program Manager" ma:hidden="true" ma:list="UserInfo" ma:SharePointGroup="0" ma:internalName="Program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Identifier" ma:index="35" nillable="true" ma:displayName="Project Identifier" ma:hidden="true" ma:internalName="ProjectIdentifi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b6a4a-7e1f-40d8-b761-1262afd056fe" elementFormDefault="qualified">
    <xsd:import namespace="http://schemas.microsoft.com/office/2006/documentManagement/types"/>
    <xsd:import namespace="http://schemas.microsoft.com/office/infopath/2007/PartnerControls"/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5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{siteid}" elementFormDefault="qualified">
    <xsd:import namespace="http://schemas.microsoft.com/office/2006/documentManagement/types"/>
    <xsd:import namespace="http://schemas.microsoft.com/office/infopath/2007/PartnerControls"/>
    <xsd:element name="IsTransitory" ma:index="62" nillable="true" ma:displayName="Is Transitory?" ma:default="0" ma:description="This field is to be used by the Archiving Team only to apply records retention." ma:internalName="IsTransitory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Author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2" ma:displayName="Title"/>
        <xsd:element ref="dc:subject" minOccurs="0" maxOccurs="1" ma:displayName="Subject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480af2-1085-4d0c-9b53-dd048f082828">
      <Value>6</Value>
      <Value>106</Value>
      <Value>14</Value>
    </TaxCatchAll>
    <Confidentiality xmlns="5a29a9dc-27e3-4125-8dd4-0739fab05b09">BC Hydro Internal</Confidentiality>
    <SentToFileNet xmlns="5a29a9dc-27e3-4125-8dd4-0739fab05b09">false</SentToFileNet>
    <Sensitivity xmlns="5a29a9dc-27e3-4125-8dd4-0739fab05b09">
      <Value>Other Sensitive</Value>
    </Sensitivity>
    <EARNumber xmlns="9935d181-f5bc-4fc7-a1dd-a74c6d963ab9">TX902567</EARNumber>
    <FileNetID xmlns="5a29a9dc-27e3-4125-8dd4-0739fab05b09" xsi:nil="true"/>
    <ProjectSponsor xmlns="9935d181-f5bc-4fc7-a1dd-a74c6d963ab9">
      <UserInfo>
        <DisplayName/>
        <AccountId xsi:nil="true"/>
        <AccountType/>
      </UserInfo>
    </ProjectSponsor>
    <TaxKeywordTaxHTField xmlns="39480af2-1085-4d0c-9b53-dd048f082828">
      <Terms xmlns="http://schemas.microsoft.com/office/infopath/2007/PartnerControls"/>
    </TaxKeywordTaxHTField>
    <ProjectInitiator xmlns="39480af2-1085-4d0c-9b53-dd048f082828">
      <UserInfo>
        <DisplayName/>
        <AccountId>92</AccountId>
        <AccountType/>
      </UserInfo>
    </ProjectInitiator>
    <AssetDetailTaxHTField0 xmlns="5a29a9dc-27e3-4125-8dd4-0739fab05b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WSN</TermName>
          <TermId xmlns="http://schemas.microsoft.com/office/infopath/2007/PartnerControls">ed90d79a-346a-499a-be44-838fa35054f8</TermId>
        </TermInfo>
      </Terms>
    </AssetDetailTaxHTField0>
    <ProjectManager xmlns="9935d181-f5bc-4fc7-a1dd-a74c6d963ab9">
      <UserInfo>
        <DisplayName/>
        <AccountId>7</AccountId>
        <AccountType/>
      </UserInfo>
    </ProjectManager>
    <DocOriginalUrl xmlns="5a29a9dc-27e3-4125-8dd4-0739fab05b09" xsi:nil="true"/>
    <FunctionalGroup xmlns="5a29a9dc-27e3-4125-8dd4-0739fab05b09" xsi:nil="true"/>
    <ProjectName xmlns="9935d181-f5bc-4fc7-a1dd-a74c6d963ab9">Prince George to Glenannan Transmission</ProjectName>
    <WBSName xmlns="5a29a9dc-27e3-4125-8dd4-0739fab05b09" xsi:nil="true"/>
    <PPMStatus xmlns="5a29a9dc-27e3-4125-8dd4-0739fab05b09" xsi:nil="true"/>
    <Criticality xmlns="5a29a9dc-27e3-4125-8dd4-0739fab05b09">Non-Critical</Criticality>
    <IsVitalRecord xmlns="39480af2-1085-4d0c-9b53-dd048f082828">false</IsVitalRecord>
    <ProjectStatus xmlns="9935d181-f5bc-4fc7-a1dd-a74c6d963ab9">Active</ProjectStatus>
    <WBSCode xmlns="5a29a9dc-27e3-4125-8dd4-0739fab05b09" xsi:nil="true"/>
    <ProjectIdentifier xmlns="07f48590-880a-4501-9540-e7559fdc4d19">TM-0527</ProjectIdentifier>
    <ProgramManager xmlns="07f48590-880a-4501-9540-e7559fdc4d19">
      <UserInfo>
        <DisplayName/>
        <AccountId xsi:nil="true"/>
        <AccountType/>
      </UserInfo>
    </ProgramManager>
    <PPMPhaseTaxHTField0 xmlns="5a29a9dc-27e3-4125-8dd4-0739fab05b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IDN</TermName>
          <TermId xmlns="http://schemas.microsoft.com/office/infopath/2007/PartnerControls">d1daeade-1b7a-48ad-ad17-860a5840223f</TermId>
        </TermInfo>
      </Terms>
    </PPMPhaseTaxHTField0>
    <IsTransitory xmlns="{siteid}">false</IsTransitory>
    <ContentTypeId xmlns="http://schemas.microsoft.com/sharepoint/v3">0x0101020006E3B6FAEA6D454492B5A214B4287374006524AD5E91FD11ED878F94FC209C78BF003E206589E0704142B528BD56AC76FA53</ContentTypeId>
    <_dlc_DocId xmlns="e56b6a4a-7e1f-40d8-b761-1262afd056fe">YPFVT42EYUME-2040654893-7693</_dlc_DocId>
    <_dlc_DocIdUrl xmlns="e56b6a4a-7e1f-40d8-b761-1262afd056fe">
      <Url>https://ppm.bchydro.bc.ca/projects/TM-0527/_layouts/15/DocIdRedir.aspx?ID=YPFVT42EYUME-2040654893-7693</Url>
      <Description>YPFVT42EYUME-2040654893-7693</Description>
    </_dlc_DocIdUrl>
    <ImageWidth xmlns="http://schemas.microsoft.com/sharepoint/v3/fields" xsi:nil="true"/>
    <ImageCreateDate xmlns="http://schemas.microsoft.com/sharepoint/v3/fields" xsi:nil="true"/>
    <PreviewExists xmlns="http://schemas.microsoft.com/sharepoint/v3">false</PreviewExists>
    <PPMDocumentNumber xmlns="39480af2-1085-4d0c-9b53-dd048f082828" xsi:nil="true"/>
    <ThumbnailExists xmlns="http://schemas.microsoft.com/sharepoint/v3">false</ThumbnailExists>
    <AlternateThumbnailUrl xmlns="http://schemas.microsoft.com/sharepoint/v4">
      <Url xsi:nil="true"/>
      <Description xsi:nil="true"/>
    </AlternateThumbnailUrl>
    <PPMStakeholderEngagementDocumentTypeTaxHTField0 xmlns="5a29a9dc-27e3-4125-8dd4-0739fab05b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Correspondence</TermName>
          <TermId xmlns="http://schemas.microsoft.com/office/infopath/2007/PartnerControls">1ec98a52-5b9d-4555-beee-1682c728af49</TermId>
        </TermInfo>
      </Terms>
    </PPMStakeholderEngagementDocumentTypeTaxHTField0>
    <Comment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973BAB0-51C9-4AE2-A8B8-74C68395FCB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38DC2DF-EAD4-4A9A-B5C3-69EA4F591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FD9A8D-34F1-4590-BC8D-69231B3ED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480af2-1085-4d0c-9b53-dd048f082828"/>
    <ds:schemaRef ds:uri="http://schemas.microsoft.com/sharepoint/v3"/>
    <ds:schemaRef ds:uri="http://schemas.microsoft.com/sharepoint/v3/fields"/>
    <ds:schemaRef ds:uri="5a29a9dc-27e3-4125-8dd4-0739fab05b09"/>
    <ds:schemaRef ds:uri="http://schemas.microsoft.com/sharepoint/v4"/>
    <ds:schemaRef ds:uri="9935d181-f5bc-4fc7-a1dd-a74c6d963ab9"/>
    <ds:schemaRef ds:uri="07f48590-880a-4501-9540-e7559fdc4d19"/>
    <ds:schemaRef ds:uri="e56b6a4a-7e1f-40d8-b761-1262afd056fe"/>
    <ds:schemaRef ds:uri="{siteid}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60189C-0F1A-478F-A777-DFB44A9E5E3D}">
  <ds:schemaRefs>
    <ds:schemaRef ds:uri="http://schemas.microsoft.com/sharepoint/v4"/>
    <ds:schemaRef ds:uri="http://schemas.microsoft.com/sharepoint/v3"/>
    <ds:schemaRef ds:uri="http://purl.org/dc/dcmitype/"/>
    <ds:schemaRef ds:uri="39480af2-1085-4d0c-9b53-dd048f082828"/>
    <ds:schemaRef ds:uri="http://schemas.microsoft.com/sharepoint/v3/fields"/>
    <ds:schemaRef ds:uri="http://purl.org/dc/terms/"/>
    <ds:schemaRef ds:uri="http://purl.org/dc/elements/1.1/"/>
    <ds:schemaRef ds:uri="{siteid}"/>
    <ds:schemaRef ds:uri="http://www.w3.org/XML/1998/namespace"/>
    <ds:schemaRef ds:uri="5a29a9dc-27e3-4125-8dd4-0739fab05b09"/>
    <ds:schemaRef ds:uri="http://schemas.microsoft.com/office/infopath/2007/PartnerControls"/>
    <ds:schemaRef ds:uri="9935d181-f5bc-4fc7-a1dd-a74c6d963ab9"/>
    <ds:schemaRef ds:uri="e56b6a4a-7e1f-40d8-b761-1262afd056fe"/>
    <ds:schemaRef ds:uri="http://schemas.openxmlformats.org/package/2006/metadata/core-properties"/>
    <ds:schemaRef ds:uri="http://schemas.microsoft.com/office/2006/metadata/properties"/>
    <ds:schemaRef ds:uri="07f48590-880a-4501-9540-e7559fdc4d19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New-Presentation-Sea (2)</Template>
  <TotalTime>804</TotalTime>
  <Words>2047</Words>
  <Application>Microsoft Office PowerPoint</Application>
  <PresentationFormat>On-screen Show (16:9)</PresentationFormat>
  <Paragraphs>353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Arial Bold</vt:lpstr>
      <vt:lpstr>Calibri</vt:lpstr>
      <vt:lpstr>Courier New</vt:lpstr>
      <vt:lpstr>GTHaptikBlack</vt:lpstr>
      <vt:lpstr>GTHaptikRegular</vt:lpstr>
      <vt:lpstr>2_BCHydro-2020 Template-Widescreen (1)</vt:lpstr>
      <vt:lpstr>North Coast Transmission Line</vt:lpstr>
      <vt:lpstr>Virtual Open House Etiquette</vt:lpstr>
      <vt:lpstr>Agenda</vt:lpstr>
      <vt:lpstr>Welcome</vt:lpstr>
      <vt:lpstr>PowerPoint Presentation</vt:lpstr>
      <vt:lpstr>Collaboration and Partnership with First Nations</vt:lpstr>
      <vt:lpstr>First Nations Collaboration &amp; Partnership</vt:lpstr>
      <vt:lpstr>First Nations Collaboration &amp; Partnership</vt:lpstr>
      <vt:lpstr>North Coast Transmission Line</vt:lpstr>
      <vt:lpstr>PowerPoint Presentation</vt:lpstr>
      <vt:lpstr>PowerPoint Presentation</vt:lpstr>
      <vt:lpstr>Phase 1 Route Options: Nodes 1 to 4</vt:lpstr>
      <vt:lpstr>PowerPoint Presentation</vt:lpstr>
      <vt:lpstr>PowerPoint Presentation</vt:lpstr>
      <vt:lpstr>Phase 2: Routing Telkwa to Skeena</vt:lpstr>
      <vt:lpstr>PowerPoint Presentation</vt:lpstr>
      <vt:lpstr>PowerPoint Presentation</vt:lpstr>
      <vt:lpstr>Phase 1: Environmental, Social &amp; First Nations Led Studies</vt:lpstr>
      <vt:lpstr>Phase 1: Key Activities 2025</vt:lpstr>
      <vt:lpstr>Phase 2: Environmental, Social &amp; First Nations Led Studies</vt:lpstr>
      <vt:lpstr>Phase 2: Key Activities 2025</vt:lpstr>
      <vt:lpstr>PowerPoint Presentation</vt:lpstr>
      <vt:lpstr>PowerPoint Presentation</vt:lpstr>
      <vt:lpstr>Worker Accommodation</vt:lpstr>
      <vt:lpstr>Worker Accommodation</vt:lpstr>
      <vt:lpstr>Laydown and Helicopter Areas</vt:lpstr>
      <vt:lpstr>Laydown and Helicopter Areas</vt:lpstr>
      <vt:lpstr>Fire Safety</vt:lpstr>
      <vt:lpstr>Procurement</vt:lpstr>
      <vt:lpstr>Procurement</vt:lpstr>
      <vt:lpstr>Employment</vt:lpstr>
      <vt:lpstr>Proposed Schedule</vt:lpstr>
      <vt:lpstr>PowerPoint Presentation</vt:lpstr>
      <vt:lpstr>Thank you for attending</vt:lpstr>
      <vt:lpstr>PowerPoint Presentation</vt:lpstr>
    </vt:vector>
  </TitlesOfParts>
  <Company>BC Hydro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Coast Transmission Line</dc:title>
  <dc:creator>Lamash, Debra</dc:creator>
  <cp:keywords/>
  <cp:lastModifiedBy>Lamash, Debra</cp:lastModifiedBy>
  <cp:revision>1</cp:revision>
  <dcterms:created xsi:type="dcterms:W3CDTF">2025-06-18T06:27:24Z</dcterms:created>
  <dcterms:modified xsi:type="dcterms:W3CDTF">2025-09-14T19:00:21Z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0x0101020006E3B6FAEA6D454492B5A214B4287374006524AD5E91FD11ED878F94FC209C78BF003E206589E0704142B528BD56AC76FA53</vt:lpwstr>
  </property>
  <property fmtid="{D5CDD505-2E9C-101B-9397-08002B2CF9AE}" pid="3" name="WorkflowChangePath">
    <vt:lpwstr>1e215abd-d6b8-4cd5-b25d-9615a8ce5b7e,4;1e215abd-d6b8-4cd5-b25d-9615a8ce5b7e,5;1e215abd-d6b8-4cd5-b25d-9615a8ce5b7e,6;1e215abd-d6b8-4cd5-b25d-9615a8ce5b7e,4;1e215abd-d6b8-4cd5-b25d-9615a8ce5b7e,4;1e215abd-d6b8-4cd5-b25d-9615a8ce5b7e,4;1e215abd-d6b8-4cd5-b25d-9615a8ce5b7e,4;1e215abd-d6b8-4cd5-b25d-9615a8ce5b7e,4;</vt:lpwstr>
  </property>
  <property fmtid="{D5CDD505-2E9C-101B-9397-08002B2CF9AE}" pid="4" name="HWPrimaryTag">
    <vt:lpwstr>51;#Communication services|000bfce6-595d-40bb-9ef1-74f84f682242</vt:lpwstr>
  </property>
  <property fmtid="{D5CDD505-2E9C-101B-9397-08002B2CF9AE}" pid="5" name="HWSecondaryTags">
    <vt:lpwstr/>
  </property>
  <property fmtid="{D5CDD505-2E9C-101B-9397-08002B2CF9AE}" pid="6" name="_dlc_DocIdItemGuid">
    <vt:lpwstr>8c98d4e3-f61b-44ed-a808-51a70c0d2ed8</vt:lpwstr>
  </property>
  <property fmtid="{D5CDD505-2E9C-101B-9397-08002B2CF9AE}" pid="7" name="PPMDisciplineTaxHTField0">
    <vt:lpwstr/>
  </property>
  <property fmtid="{D5CDD505-2E9C-101B-9397-08002B2CF9AE}" pid="8" name="PPMDesignKeywordsTaxHTField0">
    <vt:lpwstr/>
  </property>
  <property fmtid="{D5CDD505-2E9C-101B-9397-08002B2CF9AE}" pid="9" name="ProjectManagementDocumentTypeTaxHTField0">
    <vt:lpwstr/>
  </property>
  <property fmtid="{D5CDD505-2E9C-101B-9397-08002B2CF9AE}" pid="10" name="TaxKeyword">
    <vt:lpwstr/>
  </property>
  <property fmtid="{D5CDD505-2E9C-101B-9397-08002B2CF9AE}" pid="11" name="PPMEnvironmentDocumentType">
    <vt:lpwstr/>
  </property>
  <property fmtid="{D5CDD505-2E9C-101B-9397-08002B2CF9AE}" pid="12" name="PPMPropertiesDocumentType">
    <vt:lpwstr/>
  </property>
  <property fmtid="{D5CDD505-2E9C-101B-9397-08002B2CF9AE}" pid="13" name="ARNClassification">
    <vt:lpwstr/>
  </property>
  <property fmtid="{D5CDD505-2E9C-101B-9397-08002B2CF9AE}" pid="14" name="PPMConstructionManagementDocumentType">
    <vt:lpwstr/>
  </property>
  <property fmtid="{D5CDD505-2E9C-101B-9397-08002B2CF9AE}" pid="15" name="AssetDetail">
    <vt:lpwstr>14;#WSN|ed90d79a-346a-499a-be44-838fa35054f8</vt:lpwstr>
  </property>
  <property fmtid="{D5CDD505-2E9C-101B-9397-08002B2CF9AE}" pid="16" name="PPMRespDocumentTypeTaxHTField0">
    <vt:lpwstr/>
  </property>
  <property fmtid="{D5CDD505-2E9C-101B-9397-08002B2CF9AE}" pid="17" name="ARNTribalCouncilsFNO">
    <vt:lpwstr/>
  </property>
  <property fmtid="{D5CDD505-2E9C-101B-9397-08002B2CF9AE}" pid="18" name="PPMStakeholderEngagementDocumentType">
    <vt:lpwstr>106;#Correspondence|1ec98a52-5b9d-4555-beee-1682c728af49</vt:lpwstr>
  </property>
  <property fmtid="{D5CDD505-2E9C-101B-9397-08002B2CF9AE}" pid="19" name="ProjectManagementDocumentType">
    <vt:lpwstr/>
  </property>
  <property fmtid="{D5CDD505-2E9C-101B-9397-08002B2CF9AE}" pid="20" name="PPMPropertiesDocumentTypeTaxHTField0">
    <vt:lpwstr/>
  </property>
  <property fmtid="{D5CDD505-2E9C-101B-9397-08002B2CF9AE}" pid="21" name="PPMDesignDocumentType">
    <vt:lpwstr/>
  </property>
  <property fmtid="{D5CDD505-2E9C-101B-9397-08002B2CF9AE}" pid="22" name="ARNProjects">
    <vt:lpwstr/>
  </property>
  <property fmtid="{D5CDD505-2E9C-101B-9397-08002B2CF9AE}" pid="23" name="ARNInitiativesTaxHTField0">
    <vt:lpwstr/>
  </property>
  <property fmtid="{D5CDD505-2E9C-101B-9397-08002B2CF9AE}" pid="24" name="PPMDesignDocumentTypeTaxHTField0">
    <vt:lpwstr/>
  </property>
  <property fmtid="{D5CDD505-2E9C-101B-9397-08002B2CF9AE}" pid="25" name="PPMConstructionManagementDocumentTypeTaxHTField0">
    <vt:lpwstr/>
  </property>
  <property fmtid="{D5CDD505-2E9C-101B-9397-08002B2CF9AE}" pid="26" name="ARNInitiatives">
    <vt:lpwstr/>
  </property>
  <property fmtid="{D5CDD505-2E9C-101B-9397-08002B2CF9AE}" pid="27" name="PPMARNDocumentTypeTaxHTField0">
    <vt:lpwstr/>
  </property>
  <property fmtid="{D5CDD505-2E9C-101B-9397-08002B2CF9AE}" pid="28" name="ARNTribalCouncilsFNOTaxHTField0">
    <vt:lpwstr/>
  </property>
  <property fmtid="{D5CDD505-2E9C-101B-9397-08002B2CF9AE}" pid="29" name="PPMDesignKeywords">
    <vt:lpwstr/>
  </property>
  <property fmtid="{D5CDD505-2E9C-101B-9397-08002B2CF9AE}" pid="30" name="PPMBCUCRegulatoryDocumentType">
    <vt:lpwstr/>
  </property>
  <property fmtid="{D5CDD505-2E9C-101B-9397-08002B2CF9AE}" pid="31" name="ARNBand">
    <vt:lpwstr/>
  </property>
  <property fmtid="{D5CDD505-2E9C-101B-9397-08002B2CF9AE}" pid="32" name="ARNProjectsTaxHTField0">
    <vt:lpwstr/>
  </property>
  <property fmtid="{D5CDD505-2E9C-101B-9397-08002B2CF9AE}" pid="33" name="ARNBandTaxHTField0">
    <vt:lpwstr/>
  </property>
  <property fmtid="{D5CDD505-2E9C-101B-9397-08002B2CF9AE}" pid="34" name="PPMPhase">
    <vt:lpwstr>6;#IDN|d1daeade-1b7a-48ad-ad17-860a5840223f</vt:lpwstr>
  </property>
  <property fmtid="{D5CDD505-2E9C-101B-9397-08002B2CF9AE}" pid="35" name="PPMARNDocumentType">
    <vt:lpwstr/>
  </property>
  <property fmtid="{D5CDD505-2E9C-101B-9397-08002B2CF9AE}" pid="36" name="PPMBCUCRegulatoryDocumentTypeTaxHTField0">
    <vt:lpwstr/>
  </property>
  <property fmtid="{D5CDD505-2E9C-101B-9397-08002B2CF9AE}" pid="37" name="PPMRespDocumentType">
    <vt:lpwstr/>
  </property>
  <property fmtid="{D5CDD505-2E9C-101B-9397-08002B2CF9AE}" pid="38" name="PPMEnvironmentDocumentTypeTaxHTField0">
    <vt:lpwstr/>
  </property>
  <property fmtid="{D5CDD505-2E9C-101B-9397-08002B2CF9AE}" pid="39" name="ARNClassificationTaxHTField0">
    <vt:lpwstr/>
  </property>
  <property fmtid="{D5CDD505-2E9C-101B-9397-08002B2CF9AE}" pid="40" name="PPMDiscipline">
    <vt:lpwstr/>
  </property>
  <property fmtid="{D5CDD505-2E9C-101B-9397-08002B2CF9AE}" pid="41" name="AlternateThumbnailUrl">
    <vt:lpwstr>, </vt:lpwstr>
  </property>
  <property fmtid="{D5CDD505-2E9C-101B-9397-08002B2CF9AE}" pid="42" name="PPMStakeholderEngagementDocumentTypeTaxHTField0">
    <vt:lpwstr>Correspondence|1ec98a52-5b9d-4555-beee-1682c728af49</vt:lpwstr>
  </property>
  <property fmtid="{D5CDD505-2E9C-101B-9397-08002B2CF9AE}" pid="43" name="ThumbnailExists">
    <vt:bool>false</vt:bool>
  </property>
  <property fmtid="{D5CDD505-2E9C-101B-9397-08002B2CF9AE}" pid="44" name="PreviewExists">
    <vt:bool>false</vt:bool>
  </property>
</Properties>
</file>