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60" r:id="rId7"/>
    <p:sldId id="261" r:id="rId8"/>
    <p:sldId id="268" r:id="rId9"/>
    <p:sldId id="269" r:id="rId10"/>
    <p:sldId id="264" r:id="rId11"/>
    <p:sldId id="263" r:id="rId12"/>
    <p:sldId id="265" r:id="rId13"/>
    <p:sldId id="273" r:id="rId14"/>
    <p:sldId id="27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th, Robert" initials="SR" lastIdx="6" clrIdx="0"/>
  <p:cmAuthor id="1" name="Claudia Petra Houwers" initials="CPH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00B0B8"/>
    <a:srgbClr val="00B383"/>
    <a:srgbClr val="51B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B1B7-1A7A-4C39-9A97-F7C2913DB9A9}" type="datetimeFigureOut">
              <a:rPr lang="en-CA" smtClean="0"/>
              <a:pPr/>
              <a:t>17/02/2015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F6F5A-DDD0-4232-A2B2-C5B341BC980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79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096" y="1612612"/>
            <a:ext cx="7815271" cy="1470025"/>
          </a:xfrm>
        </p:spPr>
        <p:txBody>
          <a:bodyPr lIns="25400" tIns="25400" rIns="25400" bIns="25400" anchor="b">
            <a:noAutofit/>
          </a:bodyPr>
          <a:lstStyle>
            <a:lvl1pPr algn="l">
              <a:lnSpc>
                <a:spcPct val="85000"/>
              </a:lnSpc>
              <a:defRPr sz="50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095" y="3104739"/>
            <a:ext cx="3907905" cy="1752600"/>
          </a:xfrm>
        </p:spPr>
        <p:txBody>
          <a:bodyPr lIns="25400" tIns="25400" rIns="25400" bIns="25400">
            <a:normAutofit/>
          </a:bodyPr>
          <a:lstStyle>
            <a:lvl1pPr marL="0" indent="0" algn="l">
              <a:buNone/>
              <a:defRPr sz="2000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698966" y="5906931"/>
            <a:ext cx="1841500" cy="330200"/>
          </a:xfrm>
        </p:spPr>
        <p:txBody>
          <a:bodyPr tIns="25400" bIns="25400" anchor="b">
            <a:normAutofit/>
          </a:bodyPr>
          <a:lstStyle>
            <a:lvl1pPr marL="0" indent="0" algn="r">
              <a:buNone/>
              <a:defRPr sz="1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5" name="Picture 14" descr="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4" y="5555429"/>
            <a:ext cx="1847555" cy="6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698966" y="5906931"/>
            <a:ext cx="1841500" cy="330200"/>
          </a:xfrm>
        </p:spPr>
        <p:txBody>
          <a:bodyPr tIns="25400" bIns="25400" anchor="b">
            <a:normAutofit/>
          </a:bodyPr>
          <a:lstStyle>
            <a:lvl1pPr marL="0" indent="0" algn="r">
              <a:buNone/>
              <a:defRPr sz="1500" baseline="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logo_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4" y="5555429"/>
            <a:ext cx="1847566" cy="615856"/>
          </a:xfrm>
          <a:prstGeom prst="rect">
            <a:avLst/>
          </a:prstGeom>
        </p:spPr>
      </p:pic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2826271"/>
            <a:ext cx="6227572" cy="602729"/>
          </a:xfrm>
          <a:solidFill>
            <a:srgbClr val="51B84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23542"/>
            <a:ext cx="5656044" cy="602729"/>
          </a:xfrm>
          <a:solidFill>
            <a:srgbClr val="00ADEF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THIS IS A TWO-LINE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64095" y="3622900"/>
            <a:ext cx="3907905" cy="889601"/>
          </a:xfrm>
        </p:spPr>
        <p:txBody>
          <a:bodyPr lIns="25400" tIns="25400" rIns="25400" bIns="25400">
            <a:normAutofit/>
          </a:bodyPr>
          <a:lstStyle>
            <a:lvl1pPr marL="0" indent="0" algn="l">
              <a:buNone/>
              <a:defRPr sz="2000" cap="all">
                <a:solidFill>
                  <a:srgbClr val="00ADE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698966" y="5906931"/>
            <a:ext cx="1841500" cy="330200"/>
          </a:xfrm>
        </p:spPr>
        <p:txBody>
          <a:bodyPr tIns="25400" bIns="25400" anchor="b">
            <a:normAutofit/>
          </a:bodyPr>
          <a:lstStyle>
            <a:lvl1pPr marL="0" indent="0" algn="r">
              <a:buNone/>
              <a:defRPr sz="1500" baseline="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logo_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4" y="5555429"/>
            <a:ext cx="1847566" cy="61585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922177"/>
            <a:ext cx="3073043" cy="602729"/>
          </a:xfrm>
          <a:solidFill>
            <a:srgbClr val="00ADEF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THIS IS A 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524906"/>
            <a:ext cx="3860776" cy="602729"/>
          </a:xfrm>
          <a:solidFill>
            <a:srgbClr val="00B0B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THREE-LINE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27635"/>
            <a:ext cx="6227572" cy="602729"/>
          </a:xfrm>
          <a:solidFill>
            <a:srgbClr val="51B84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64095" y="3924264"/>
            <a:ext cx="3907905" cy="889601"/>
          </a:xfrm>
        </p:spPr>
        <p:txBody>
          <a:bodyPr lIns="25400" tIns="25400" rIns="25400" bIns="25400">
            <a:normAutofit/>
          </a:bodyPr>
          <a:lstStyle>
            <a:lvl1pPr marL="0" indent="0" algn="l">
              <a:buNone/>
              <a:defRPr sz="2000" cap="all">
                <a:solidFill>
                  <a:srgbClr val="00ADE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-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698966" y="5906931"/>
            <a:ext cx="1841500" cy="330200"/>
          </a:xfrm>
        </p:spPr>
        <p:txBody>
          <a:bodyPr tIns="25400" bIns="25400" anchor="b">
            <a:normAutofit/>
          </a:bodyPr>
          <a:lstStyle>
            <a:lvl1pPr marL="0" indent="0" algn="r">
              <a:buNone/>
              <a:defRPr sz="1500" baseline="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logo_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4" y="5555429"/>
            <a:ext cx="1847566" cy="615856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20813"/>
            <a:ext cx="3064702" cy="602729"/>
          </a:xfrm>
          <a:solidFill>
            <a:srgbClr val="00ADEF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THIS IS A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223542"/>
            <a:ext cx="3571240" cy="602729"/>
          </a:xfrm>
          <a:solidFill>
            <a:srgbClr val="00B0B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FOUR-LINE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826271"/>
            <a:ext cx="4714240" cy="602729"/>
          </a:xfrm>
          <a:solidFill>
            <a:srgbClr val="00B383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3429000"/>
            <a:ext cx="2225040" cy="602729"/>
          </a:xfrm>
          <a:solidFill>
            <a:srgbClr val="51B84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64095" y="4225629"/>
            <a:ext cx="3907905" cy="889601"/>
          </a:xfrm>
        </p:spPr>
        <p:txBody>
          <a:bodyPr lIns="25400" tIns="25400" rIns="25400" bIns="25400">
            <a:normAutofit/>
          </a:bodyPr>
          <a:lstStyle>
            <a:lvl1pPr marL="0" indent="0" algn="l">
              <a:buNone/>
              <a:defRPr sz="2000" cap="all">
                <a:solidFill>
                  <a:srgbClr val="00ADE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6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Image 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0096" y="6329518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C6D1322-5B4C-964F-A5C2-87308E4C83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167067"/>
            <a:ext cx="1135151" cy="378384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335556"/>
            <a:ext cx="5357856" cy="602729"/>
          </a:xfrm>
          <a:solidFill>
            <a:srgbClr val="51B84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32827"/>
            <a:ext cx="3497802" cy="602729"/>
          </a:xfrm>
          <a:solidFill>
            <a:srgbClr val="00ADEF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TWO-LINE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7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Image Placeholder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0096" y="6329518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C6D1322-5B4C-964F-A5C2-87308E4C83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167067"/>
            <a:ext cx="1135151" cy="37838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92967"/>
            <a:ext cx="2955307" cy="602729"/>
          </a:xfrm>
          <a:solidFill>
            <a:srgbClr val="00ADEF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TYPICAL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95696"/>
            <a:ext cx="3860776" cy="602729"/>
          </a:xfrm>
          <a:solidFill>
            <a:srgbClr val="00B0B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THREE-LINE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698425"/>
            <a:ext cx="5357876" cy="602729"/>
          </a:xfrm>
          <a:solidFill>
            <a:srgbClr val="51B848"/>
          </a:solidFill>
          <a:ln>
            <a:noFill/>
          </a:ln>
        </p:spPr>
        <p:txBody>
          <a:bodyPr wrap="square" lIns="660400" tIns="38100" rIns="177800" bIns="25400" anchor="ctr">
            <a:noAutofit/>
          </a:bodyPr>
          <a:lstStyle>
            <a:lvl1pPr marL="0" indent="0">
              <a:lnSpc>
                <a:spcPct val="85000"/>
              </a:lnSpc>
              <a:buNone/>
              <a:defRPr sz="40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6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9573"/>
            <a:ext cx="7934096" cy="1143000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2574"/>
            <a:ext cx="7934096" cy="3806293"/>
          </a:xfrm>
        </p:spPr>
        <p:txBody>
          <a:bodyPr>
            <a:normAutofit/>
          </a:bodyPr>
          <a:lstStyle>
            <a:lvl1pPr marL="236538" indent="-236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 marL="474663" indent="-2381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2pPr>
            <a:lvl3pPr marL="719138" indent="-2444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3pPr>
            <a:lvl4pPr marL="957263" indent="-2381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4pPr>
            <a:lvl5pPr marL="1193800" indent="-236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410096" y="6329518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D1322-5B4C-964F-A5C2-87308E4C83ED}" type="slidenum">
              <a:rPr lang="en-US" smtClean="0">
                <a:solidFill>
                  <a:srgbClr val="129CEB"/>
                </a:solidFill>
              </a:rPr>
              <a:pPr/>
              <a:t>‹#›</a:t>
            </a:fld>
            <a:endParaRPr lang="en-US" dirty="0">
              <a:solidFill>
                <a:srgbClr val="129CEB"/>
              </a:solidFill>
            </a:endParaRPr>
          </a:p>
        </p:txBody>
      </p:sp>
      <p:pic>
        <p:nvPicPr>
          <p:cNvPr id="16" name="Picture 15" descr="logo_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167067"/>
            <a:ext cx="1135253" cy="378418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 w="3175" cmpd="sng">
            <a:solidFill>
              <a:srgbClr val="129C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132" y="67733"/>
            <a:ext cx="7942563" cy="304800"/>
          </a:xfrm>
        </p:spPr>
        <p:txBody>
          <a:bodyPr anchor="ctr">
            <a:normAutofit/>
          </a:bodyPr>
          <a:lstStyle>
            <a:lvl1pPr marL="0" indent="0">
              <a:buNone/>
              <a:defRPr sz="1200" cap="all" spc="6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2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802188" y="457200"/>
            <a:ext cx="4341812" cy="6400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9573"/>
            <a:ext cx="3810000" cy="1143000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2574"/>
            <a:ext cx="3810000" cy="3806293"/>
          </a:xfrm>
        </p:spPr>
        <p:txBody>
          <a:bodyPr>
            <a:normAutofit/>
          </a:bodyPr>
          <a:lstStyle>
            <a:lvl1pPr marL="236538" indent="-236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 marL="474663" indent="-2381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2pPr>
            <a:lvl3pPr marL="719138" indent="-2444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3pPr>
            <a:lvl4pPr marL="957263" indent="-2381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4pPr>
            <a:lvl5pPr marL="1193800" indent="-236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ADEF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 descr="logo_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167067"/>
            <a:ext cx="1135253" cy="378418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457200"/>
            <a:ext cx="9144000" cy="0"/>
          </a:xfrm>
          <a:prstGeom prst="line">
            <a:avLst/>
          </a:prstGeom>
          <a:ln w="3175" cmpd="sng">
            <a:solidFill>
              <a:srgbClr val="129C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601132" y="67733"/>
            <a:ext cx="7942563" cy="304800"/>
          </a:xfrm>
        </p:spPr>
        <p:txBody>
          <a:bodyPr anchor="ctr">
            <a:normAutofit/>
          </a:bodyPr>
          <a:lstStyle>
            <a:lvl1pPr marL="0" indent="0">
              <a:buNone/>
              <a:defRPr sz="1200" cap="all" spc="60">
                <a:solidFill>
                  <a:srgbClr val="00ADEF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410096" y="6329054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D1322-5B4C-964F-A5C2-87308E4C83ED}" type="slidenum">
              <a:rPr lang="en-US" smtClean="0">
                <a:solidFill>
                  <a:srgbClr val="129CEB"/>
                </a:solidFill>
              </a:rPr>
              <a:pPr/>
              <a:t>‹#›</a:t>
            </a:fld>
            <a:endParaRPr lang="en-US" dirty="0">
              <a:solidFill>
                <a:srgbClr val="129C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46A0-98C4-224D-A37C-19F68176DA58}" type="datetimeFigureOut">
              <a:rPr lang="en-US" smtClean="0"/>
              <a:pPr/>
              <a:t>2015-02-17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24F8-0A5A-E341-8F34-4E8F35A153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57" r:id="rId5"/>
    <p:sldLayoutId id="2147483656" r:id="rId6"/>
    <p:sldLayoutId id="2147483653" r:id="rId7"/>
    <p:sldLayoutId id="214748365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hydro.com/tktp" TargetMode="External"/><Relationship Id="rId2" Type="http://schemas.openxmlformats.org/officeDocument/2006/relationships/hyperlink" Target="mailto:lesley.wood@bchydro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ctrTitle"/>
          </p:nvPr>
        </p:nvSpPr>
        <p:spPr>
          <a:xfrm>
            <a:off x="664096" y="2145272"/>
            <a:ext cx="7815271" cy="1470025"/>
          </a:xfrm>
        </p:spPr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Feb/March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78" y="804246"/>
            <a:ext cx="6119673" cy="610923"/>
          </a:xfrm>
        </p:spPr>
        <p:txBody>
          <a:bodyPr>
            <a:noAutofit/>
          </a:bodyPr>
          <a:lstStyle/>
          <a:p>
            <a:r>
              <a:rPr lang="en-US" dirty="0" smtClean="0"/>
              <a:t>What would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2" y="1586661"/>
            <a:ext cx="6446213" cy="3792399"/>
          </a:xfrm>
        </p:spPr>
        <p:txBody>
          <a:bodyPr>
            <a:normAutofit/>
          </a:bodyPr>
          <a:lstStyle/>
          <a:p>
            <a:r>
              <a:rPr lang="en-US" dirty="0" smtClean="0"/>
              <a:t>Most structures will be steel H frames </a:t>
            </a:r>
          </a:p>
          <a:p>
            <a:r>
              <a:rPr lang="en-US" dirty="0" smtClean="0"/>
              <a:t>Average height approx. 30 metres </a:t>
            </a:r>
          </a:p>
          <a:p>
            <a:r>
              <a:rPr lang="en-US" dirty="0" smtClean="0"/>
              <a:t>Right of way width about 44 metres</a:t>
            </a:r>
          </a:p>
          <a:p>
            <a:r>
              <a:rPr lang="en-US" dirty="0" smtClean="0"/>
              <a:t>One time additional danger tree clearing of approx.          26 metres on each side of right of way (allowed to grow back after construction)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410096" y="6329518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D1322-5B4C-964F-A5C2-87308E4C83ED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" y="677812"/>
            <a:ext cx="8975232" cy="531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2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871064"/>
            <a:ext cx="7934096" cy="531607"/>
          </a:xfrm>
        </p:spPr>
        <p:txBody>
          <a:bodyPr>
            <a:no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2355"/>
            <a:ext cx="7934096" cy="3806293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Detailed environmental and archaeological field studies along the corridor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Geotechnical testing along the corridor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Detailed design work for the transmission line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Ongoing First Nations consultation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/>
              <a:t>Stakeholder communications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Permitting and Crown Land tenure process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Procurement</a:t>
            </a:r>
            <a:endParaRPr lang="en-US" dirty="0"/>
          </a:p>
          <a:p>
            <a:pPr>
              <a:lnSpc>
                <a:spcPts val="2400"/>
              </a:lnSpc>
              <a:spcAft>
                <a:spcPts val="1650"/>
              </a:spcAft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871064"/>
            <a:ext cx="7934096" cy="531607"/>
          </a:xfrm>
        </p:spPr>
        <p:txBody>
          <a:bodyPr>
            <a:noAutofit/>
          </a:bodyPr>
          <a:lstStyle/>
          <a:p>
            <a:r>
              <a:rPr lang="en-US" dirty="0" smtClean="0"/>
              <a:t>Some key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2" y="1499228"/>
            <a:ext cx="7934096" cy="128091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Construction start: 2016/2017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Planned in-service date: 2018/2019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6314"/>
            <a:ext cx="7934096" cy="53160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68674"/>
            <a:ext cx="7934096" cy="2308125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r>
              <a:rPr lang="en-US" dirty="0" smtClean="0"/>
              <a:t>For more information:</a:t>
            </a:r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r>
              <a:rPr lang="en-US" dirty="0" smtClean="0"/>
              <a:t>Lesley Wood</a:t>
            </a:r>
            <a:endParaRPr lang="en-US" dirty="0"/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r>
              <a:rPr lang="en-US" dirty="0" smtClean="0"/>
              <a:t>BC Hydro Stakeholder Engagement</a:t>
            </a:r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r>
              <a:rPr lang="en-US" dirty="0" smtClean="0"/>
              <a:t>604 623 4128; </a:t>
            </a:r>
            <a:r>
              <a:rPr lang="en-US" dirty="0" smtClean="0">
                <a:hlinkClick r:id="rId2"/>
              </a:rPr>
              <a:t>lesley.wood@bchydro.com</a:t>
            </a:r>
            <a:endParaRPr lang="en-US" dirty="0" smtClean="0"/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endParaRPr lang="en-US" dirty="0" smtClean="0"/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r>
              <a:rPr lang="en-US" dirty="0" smtClean="0"/>
              <a:t>Or visit:</a:t>
            </a:r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r>
              <a:rPr lang="en-US" dirty="0" smtClean="0">
                <a:hlinkClick r:id="rId3"/>
              </a:rPr>
              <a:t>www.bchydro.com/tktp</a:t>
            </a:r>
            <a:endParaRPr lang="en-US" dirty="0" smtClean="0"/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endParaRPr lang="en-US" dirty="0" smtClean="0"/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endParaRPr lang="en-US" dirty="0" smtClean="0"/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lnSpc>
                <a:spcPts val="2400"/>
              </a:lnSpc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766617"/>
            <a:ext cx="7934096" cy="686428"/>
          </a:xfrm>
        </p:spPr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64676"/>
            <a:ext cx="7934096" cy="3806293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Recap</a:t>
            </a:r>
          </a:p>
          <a:p>
            <a:pPr lvl="1"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Why we need to replace the transmission line between Terrace and Kitimat</a:t>
            </a:r>
          </a:p>
          <a:p>
            <a:pPr lvl="1"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Options we studied and consulted on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Preferred option selected – and why</a:t>
            </a:r>
            <a:endParaRPr lang="en-US" dirty="0"/>
          </a:p>
          <a:p>
            <a:pPr>
              <a:lnSpc>
                <a:spcPts val="2400"/>
              </a:lnSpc>
              <a:spcAft>
                <a:spcPts val="1650"/>
              </a:spcAft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79" y="711917"/>
            <a:ext cx="4166586" cy="610923"/>
          </a:xfrm>
        </p:spPr>
        <p:txBody>
          <a:bodyPr>
            <a:normAutofit/>
          </a:bodyPr>
          <a:lstStyle/>
          <a:p>
            <a:r>
              <a:rPr lang="en-US" dirty="0" smtClean="0"/>
              <a:t>SITUATION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2" y="1480131"/>
            <a:ext cx="3810000" cy="4165262"/>
          </a:xfrm>
        </p:spPr>
        <p:txBody>
          <a:bodyPr>
            <a:normAutofit/>
          </a:bodyPr>
          <a:lstStyle/>
          <a:p>
            <a:r>
              <a:rPr lang="en-US" dirty="0" smtClean="0"/>
              <a:t>Kitimat </a:t>
            </a:r>
            <a:r>
              <a:rPr lang="en-US" dirty="0"/>
              <a:t>area supplied from Skeena Substation (SKA) by a single 287 kV transmission line (green) to Minette Substation (MIN)</a:t>
            </a:r>
          </a:p>
          <a:p>
            <a:r>
              <a:rPr lang="en-US" dirty="0"/>
              <a:t>MIN supplies Kitimat with distribution-level power</a:t>
            </a:r>
          </a:p>
          <a:p>
            <a:r>
              <a:rPr lang="en-US" dirty="0" smtClean="0"/>
              <a:t>The line is reaching end of life; load growth in area best met with a new, higher capacity 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410096" y="6329518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D1322-5B4C-964F-A5C2-87308E4C83ED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r="40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1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2670"/>
            <a:ext cx="7934096" cy="513268"/>
          </a:xfrm>
        </p:spPr>
        <p:txBody>
          <a:bodyPr>
            <a:noAutofit/>
          </a:bodyPr>
          <a:lstStyle/>
          <a:p>
            <a:r>
              <a:rPr lang="en-US" dirty="0" smtClean="0"/>
              <a:t>OptionS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2978"/>
            <a:ext cx="7934096" cy="380629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ts val="2400"/>
              </a:lnSpc>
              <a:spcAft>
                <a:spcPts val="165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BC Hydro studied/consulted on five options for replacing the existing transmission line </a:t>
            </a:r>
          </a:p>
          <a:p>
            <a:pPr marL="0" indent="0">
              <a:lnSpc>
                <a:spcPct val="100000"/>
              </a:lnSpc>
              <a:spcAft>
                <a:spcPts val="1650"/>
              </a:spcAft>
              <a:buNone/>
            </a:pPr>
            <a:r>
              <a:rPr lang="en-US" dirty="0" smtClean="0">
                <a:solidFill>
                  <a:srgbClr val="00B0F0"/>
                </a:solidFill>
              </a:rPr>
              <a:t>FOR CAPACITY </a:t>
            </a:r>
            <a:r>
              <a:rPr lang="en-US" dirty="0" smtClean="0">
                <a:solidFill>
                  <a:srgbClr val="129CEB"/>
                </a:solidFill>
              </a:rPr>
              <a:t>(to provide more electricity, in order to meet load growth) 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1650"/>
              </a:spcAft>
            </a:pPr>
            <a:r>
              <a:rPr lang="en-US" dirty="0" smtClean="0"/>
              <a:t>Two options: Single 287 kV line down west or down east side of Valley </a:t>
            </a:r>
          </a:p>
          <a:p>
            <a:pPr marL="0" indent="0">
              <a:lnSpc>
                <a:spcPct val="100000"/>
              </a:lnSpc>
              <a:spcAft>
                <a:spcPts val="1650"/>
              </a:spcAft>
              <a:buNone/>
            </a:pPr>
            <a:r>
              <a:rPr lang="en-US" dirty="0" smtClean="0">
                <a:solidFill>
                  <a:srgbClr val="00ADEF"/>
                </a:solidFill>
              </a:rPr>
              <a:t>FOR CAPACITY </a:t>
            </a:r>
            <a:r>
              <a:rPr lang="en-US" b="1" dirty="0" smtClean="0">
                <a:solidFill>
                  <a:srgbClr val="00ADEF"/>
                </a:solidFill>
              </a:rPr>
              <a:t>AND</a:t>
            </a:r>
            <a:r>
              <a:rPr lang="en-US" dirty="0" smtClean="0">
                <a:solidFill>
                  <a:srgbClr val="00ADEF"/>
                </a:solidFill>
              </a:rPr>
              <a:t> RELIABILITY (if one line out of service, the second still provides electricity)</a:t>
            </a:r>
            <a:endParaRPr lang="en-US" dirty="0">
              <a:solidFill>
                <a:srgbClr val="00ADEF"/>
              </a:solidFill>
            </a:endParaRPr>
          </a:p>
          <a:p>
            <a:pPr>
              <a:lnSpc>
                <a:spcPct val="100000"/>
              </a:lnSpc>
              <a:spcAft>
                <a:spcPts val="1650"/>
              </a:spcAft>
            </a:pPr>
            <a:r>
              <a:rPr lang="en-US" dirty="0" smtClean="0"/>
              <a:t>Three options involving two new single </a:t>
            </a:r>
            <a:r>
              <a:rPr lang="en-US" dirty="0"/>
              <a:t>circuit 287 kV transmission lines: one line on each side of </a:t>
            </a:r>
            <a:r>
              <a:rPr lang="en-US" dirty="0" smtClean="0"/>
              <a:t>valley; </a:t>
            </a:r>
            <a:r>
              <a:rPr lang="en-US" dirty="0"/>
              <a:t>both on the east </a:t>
            </a:r>
            <a:r>
              <a:rPr lang="en-US" dirty="0" smtClean="0"/>
              <a:t>side; </a:t>
            </a:r>
            <a:r>
              <a:rPr lang="en-US" dirty="0"/>
              <a:t>or both on west </a:t>
            </a:r>
            <a:r>
              <a:rPr lang="en-US" dirty="0" smtClean="0"/>
              <a:t>side</a:t>
            </a:r>
          </a:p>
          <a:p>
            <a:pPr marL="0" indent="0">
              <a:lnSpc>
                <a:spcPct val="100000"/>
              </a:lnSpc>
              <a:spcAft>
                <a:spcPts val="1650"/>
              </a:spcAft>
              <a:buNone/>
            </a:pPr>
            <a:r>
              <a:rPr lang="en-US" dirty="0" smtClean="0">
                <a:solidFill>
                  <a:srgbClr val="00ADEF"/>
                </a:solidFill>
              </a:rPr>
              <a:t>For all options, the short line from MIN to KIT would be replaced with a single new 287 kV transmission line</a:t>
            </a:r>
            <a:endParaRPr lang="en-US" dirty="0">
              <a:solidFill>
                <a:srgbClr val="00ADE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644"/>
            <a:ext cx="4252403" cy="61092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Preferred option: Single line, west side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76" y="1734767"/>
            <a:ext cx="3523552" cy="4165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DECISION BASED ON:</a:t>
            </a:r>
          </a:p>
          <a:p>
            <a:r>
              <a:rPr lang="en-US" dirty="0" smtClean="0"/>
              <a:t>Technical feasibility</a:t>
            </a:r>
          </a:p>
          <a:p>
            <a:r>
              <a:rPr lang="en-US" dirty="0" smtClean="0"/>
              <a:t>Constructability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Preliminary environmental and archaeological study results</a:t>
            </a:r>
          </a:p>
          <a:p>
            <a:r>
              <a:rPr lang="en-US" dirty="0" smtClean="0"/>
              <a:t>First Nations consultation</a:t>
            </a:r>
          </a:p>
          <a:p>
            <a:r>
              <a:rPr lang="en-US" dirty="0" smtClean="0"/>
              <a:t>Stakeholder and public input</a:t>
            </a:r>
          </a:p>
          <a:p>
            <a:r>
              <a:rPr lang="en-US" dirty="0" smtClean="0"/>
              <a:t>Cost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410096" y="6329518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6D1322-5B4C-964F-A5C2-87308E4C83ED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>
          <a:xfrm>
            <a:off x="4117975" y="457200"/>
            <a:ext cx="5033963" cy="6400800"/>
          </a:xfrm>
        </p:spPr>
      </p:pic>
      <p:sp>
        <p:nvSpPr>
          <p:cNvPr id="8" name="Oval 7"/>
          <p:cNvSpPr/>
          <p:nvPr/>
        </p:nvSpPr>
        <p:spPr>
          <a:xfrm rot="630481">
            <a:off x="5521687" y="1918424"/>
            <a:ext cx="914400" cy="4272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>
            <a:off x="4554244" y="3575082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1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79670"/>
            <a:ext cx="7934096" cy="593167"/>
          </a:xfrm>
        </p:spPr>
        <p:txBody>
          <a:bodyPr>
            <a:normAutofit/>
          </a:bodyPr>
          <a:lstStyle/>
          <a:p>
            <a:r>
              <a:rPr lang="en-US" dirty="0" smtClean="0"/>
              <a:t>Why just one new 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88" y="1274437"/>
            <a:ext cx="7934096" cy="4405927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capacity conductor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new line will be able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carry more electricity than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conductor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existing line</a:t>
            </a:r>
          </a:p>
          <a:p>
            <a:pPr lvl="1">
              <a:lnSpc>
                <a:spcPts val="24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means a single new line can meet BC Hydro’s forecasted load growth for the Kitimat area</a:t>
            </a:r>
          </a:p>
          <a:p>
            <a:pPr lvl="1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This includes electricity requirements of potential industrial developments, such as LNG facilities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Discussions with developers indicate no desire for the additional redundancy that a second line would provide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If a second line is needed in the future, it could be built on the east or on the west side of the valley</a:t>
            </a:r>
          </a:p>
          <a:p>
            <a:pPr lvl="1">
              <a:lnSpc>
                <a:spcPts val="2400"/>
              </a:lnSpc>
              <a:spcAft>
                <a:spcPts val="600"/>
              </a:spcAft>
            </a:pPr>
            <a:r>
              <a:rPr lang="en-US" dirty="0" smtClean="0"/>
              <a:t>The information we’ve accumulated would help in siting a second line </a:t>
            </a:r>
          </a:p>
          <a:p>
            <a:pPr lvl="1">
              <a:lnSpc>
                <a:spcPts val="2400"/>
              </a:lnSpc>
            </a:pPr>
            <a:r>
              <a:rPr lang="en-US" dirty="0" smtClean="0"/>
              <a:t>Further consultation would be done before a second line is installed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b="1" dirty="0" smtClean="0">
                <a:solidFill>
                  <a:srgbClr val="00ADEF"/>
                </a:solidFill>
              </a:rPr>
              <a:t>The next few slides will look at – Why west side of valley?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772359"/>
            <a:ext cx="7934096" cy="593167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Feasibility, Constructability, cost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2" y="1581370"/>
            <a:ext cx="7934096" cy="402510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Aft>
                <a:spcPts val="1650"/>
              </a:spcAft>
              <a:buNone/>
            </a:pPr>
            <a:r>
              <a:rPr lang="en-US" dirty="0">
                <a:solidFill>
                  <a:srgbClr val="129CEB"/>
                </a:solidFill>
              </a:rPr>
              <a:t>While building on either side of the valley is technically feasible, the west side provides some advantages: 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Terrain on the west side is less challenging than on the east side, making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line on the west side somewhat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reliable. This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 simplifies  line design.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west side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about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km shorter 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overall project cost for building the line on the west side is about 20% less than building on the east side </a:t>
            </a:r>
          </a:p>
          <a:p>
            <a:pPr>
              <a:lnSpc>
                <a:spcPts val="2400"/>
              </a:lnSpc>
              <a:spcAft>
                <a:spcPts val="1650"/>
              </a:spcAft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839514"/>
            <a:ext cx="7934096" cy="5487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Environment, Archaeology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2" y="1593107"/>
            <a:ext cx="7934096" cy="420463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 smtClean="0">
                <a:solidFill>
                  <a:srgbClr val="129CEB"/>
                </a:solidFill>
              </a:rPr>
              <a:t>While desk-top studies showed </a:t>
            </a:r>
            <a:r>
              <a:rPr lang="en-US" dirty="0" smtClean="0">
                <a:solidFill>
                  <a:srgbClr val="00ADEF"/>
                </a:solidFill>
              </a:rPr>
              <a:t>east</a:t>
            </a:r>
            <a:r>
              <a:rPr lang="en-US" dirty="0" smtClean="0">
                <a:solidFill>
                  <a:srgbClr val="129CEB"/>
                </a:solidFill>
              </a:rPr>
              <a:t> and west route areas similar for many criteria studied, the western provisional route crosses: 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 unstable or potentially unstable terrain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Fewer large, interconnected  wetland and riparian areas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Less high-quality wildlife habitat for the 11 key species reviewed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Fewer recreational scenic viewpoints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b="1" dirty="0" smtClean="0">
                <a:solidFill>
                  <a:srgbClr val="00ADEF"/>
                </a:solidFill>
              </a:rPr>
              <a:t>These desktop study results will be further investigated through field studies in 2015</a:t>
            </a:r>
            <a:endParaRPr lang="en-US" b="1" dirty="0">
              <a:solidFill>
                <a:srgbClr val="00ADE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61914"/>
            <a:ext cx="7934096" cy="684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FEEDBACK RECEIVED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2" y="1350304"/>
            <a:ext cx="7934096" cy="5105916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dirty="0" smtClean="0">
                <a:solidFill>
                  <a:srgbClr val="00B0F0"/>
                </a:solidFill>
              </a:rPr>
              <a:t>Feedback from local government representatives, First Nations and 2014 open house participants mostly favored a single line on the west side of valley because:</a:t>
            </a:r>
          </a:p>
          <a:p>
            <a:pPr lvl="1"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will largely be out of sight</a:t>
            </a:r>
          </a:p>
          <a:p>
            <a:pPr lvl="1">
              <a:lnSpc>
                <a:spcPts val="24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viewscape along Highway 37 will improve,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the existing line will be removed once the new line is operating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reliably</a:t>
            </a:r>
          </a:p>
          <a:p>
            <a:pPr lvl="1"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studies show potentially less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to fish, fish habitat and wildlife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sites </a:t>
            </a:r>
          </a:p>
          <a:p>
            <a:pPr lvl="1"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will not interfere with any future need to widen Highway 37</a:t>
            </a:r>
          </a:p>
          <a:p>
            <a:pPr lvl="1"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will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 less</a:t>
            </a:r>
          </a:p>
          <a:p>
            <a:pPr lvl="1"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It’s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flexible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line to be built, when needed</a:t>
            </a:r>
          </a:p>
          <a:p>
            <a:pPr marL="236538" lvl="1" indent="0">
              <a:lnSpc>
                <a:spcPts val="2400"/>
              </a:lnSpc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Terrace to Kitimat transmission project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AA5A508CA8642AD3A7CC34AED9801" ma:contentTypeVersion="5" ma:contentTypeDescription="Create a new document." ma:contentTypeScope="" ma:versionID="c8c1ea0bcb2ed512f8f9f7b71ee5bb7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a846408436cb7c086f35cc861d76f4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860F75-9E88-49B5-A65E-30CFDE50C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E4D9F-AC58-484B-81F7-3B35334638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FD0B1-4894-4622-97B0-DBBF494EB1C5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818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TERRACE TO KITIMAT TRANSMISSION PROJECT UPDATE</vt:lpstr>
      <vt:lpstr>Presentation overview</vt:lpstr>
      <vt:lpstr>SITUATION RECAP</vt:lpstr>
      <vt:lpstr>OptionS recap</vt:lpstr>
      <vt:lpstr>Preferred option: Single line, west side</vt:lpstr>
      <vt:lpstr>Why just one new line?</vt:lpstr>
      <vt:lpstr>  Feasibility, Constructability, cost</vt:lpstr>
      <vt:lpstr> Environment, Archaeology</vt:lpstr>
      <vt:lpstr>   FEEDBACK RECEIVED</vt:lpstr>
      <vt:lpstr>What would it look like?</vt:lpstr>
      <vt:lpstr>PowerPoint Presentation</vt:lpstr>
      <vt:lpstr>Next steps</vt:lpstr>
      <vt:lpstr>Some key dates</vt:lpstr>
      <vt:lpstr>Questions?</vt:lpstr>
    </vt:vector>
  </TitlesOfParts>
  <Company>DDB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creator>DDB Canada</dc:creator>
  <cp:lastModifiedBy>Wood, Lesley</cp:lastModifiedBy>
  <cp:revision>75</cp:revision>
  <dcterms:created xsi:type="dcterms:W3CDTF">2013-02-28T22:03:18Z</dcterms:created>
  <dcterms:modified xsi:type="dcterms:W3CDTF">2015-02-17T16:37:49Z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0x010100E6AAA5A508CA8642AD3A7CC34AED9801</vt:lpwstr>
  </property>
</Properties>
</file>